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374" r:id="rId2"/>
    <p:sldId id="376" r:id="rId3"/>
    <p:sldId id="377" r:id="rId4"/>
    <p:sldId id="378" r:id="rId5"/>
    <p:sldId id="380" r:id="rId6"/>
    <p:sldId id="379" r:id="rId7"/>
    <p:sldId id="375" r:id="rId8"/>
    <p:sldId id="384" r:id="rId9"/>
    <p:sldId id="385" r:id="rId10"/>
    <p:sldId id="386" r:id="rId11"/>
    <p:sldId id="387" r:id="rId12"/>
    <p:sldId id="388" r:id="rId13"/>
    <p:sldId id="389" r:id="rId14"/>
    <p:sldId id="392" r:id="rId15"/>
    <p:sldId id="393" r:id="rId16"/>
    <p:sldId id="394" r:id="rId17"/>
    <p:sldId id="283" r:id="rId18"/>
    <p:sldId id="286" r:id="rId19"/>
    <p:sldId id="313" r:id="rId20"/>
    <p:sldId id="287" r:id="rId21"/>
    <p:sldId id="349" r:id="rId22"/>
    <p:sldId id="390" r:id="rId23"/>
    <p:sldId id="395" r:id="rId24"/>
    <p:sldId id="371" r:id="rId25"/>
    <p:sldId id="397" r:id="rId26"/>
    <p:sldId id="398" r:id="rId27"/>
    <p:sldId id="367" r:id="rId28"/>
    <p:sldId id="298" r:id="rId29"/>
    <p:sldId id="299" r:id="rId30"/>
    <p:sldId id="333" r:id="rId31"/>
    <p:sldId id="315" r:id="rId32"/>
    <p:sldId id="338" r:id="rId33"/>
    <p:sldId id="301" r:id="rId34"/>
    <p:sldId id="369" r:id="rId35"/>
    <p:sldId id="306" r:id="rId36"/>
    <p:sldId id="307" r:id="rId37"/>
    <p:sldId id="308" r:id="rId38"/>
    <p:sldId id="309" r:id="rId39"/>
    <p:sldId id="310" r:id="rId40"/>
    <p:sldId id="311" r:id="rId41"/>
    <p:sldId id="319" r:id="rId42"/>
    <p:sldId id="320" r:id="rId43"/>
    <p:sldId id="321" r:id="rId44"/>
    <p:sldId id="322" r:id="rId45"/>
    <p:sldId id="323" r:id="rId46"/>
    <p:sldId id="391" r:id="rId47"/>
    <p:sldId id="324" r:id="rId48"/>
    <p:sldId id="325" r:id="rId49"/>
    <p:sldId id="326" r:id="rId50"/>
    <p:sldId id="327" r:id="rId51"/>
    <p:sldId id="328" r:id="rId52"/>
    <p:sldId id="340" r:id="rId53"/>
    <p:sldId id="341" r:id="rId54"/>
    <p:sldId id="343" r:id="rId55"/>
    <p:sldId id="342" r:id="rId56"/>
    <p:sldId id="344" r:id="rId57"/>
    <p:sldId id="345" r:id="rId58"/>
    <p:sldId id="346" r:id="rId59"/>
    <p:sldId id="330" r:id="rId60"/>
    <p:sldId id="331" r:id="rId61"/>
    <p:sldId id="370" r:id="rId62"/>
    <p:sldId id="332" r:id="rId63"/>
    <p:sldId id="280" r:id="rId64"/>
    <p:sldId id="27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3D5"/>
    <a:srgbClr val="45A49D"/>
    <a:srgbClr val="258420"/>
    <a:srgbClr val="8BD5C7"/>
    <a:srgbClr val="61ACA6"/>
    <a:srgbClr val="C2D6D4"/>
    <a:srgbClr val="CDDCD9"/>
    <a:srgbClr val="C4DDD0"/>
    <a:srgbClr val="5CA747"/>
    <a:srgbClr val="0A3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82" d="100"/>
          <a:sy n="82" d="100"/>
        </p:scale>
        <p:origin x="1512" y="67"/>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tam_000\Documents\1-IDEA%20Data%20Center%20(IDC)\Targeted%20and%20Intensive%20TA\Data%20Support%20Specialist%20Tasks\Arkansas\AR%20and%20US%20Child%20Count%20by%20RE%20-%20multi-yea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b="1" i="0" u="none" strike="noStrike" kern="1200" baseline="0">
                <a:solidFill>
                  <a:prstClr val="black">
                    <a:lumMod val="65000"/>
                    <a:lumOff val="35000"/>
                  </a:prstClr>
                </a:solidFill>
                <a:effectLst/>
                <a:latin typeface="Calibri" panose="020F0502020204030204" pitchFamily="34" charset="0"/>
                <a:ea typeface="+mn-ea"/>
                <a:cs typeface="Calibri" panose="020F0502020204030204" pitchFamily="34" charset="0"/>
              </a:defRPr>
            </a:pPr>
            <a:r>
              <a:rPr lang="en-US" sz="2800" b="1" dirty="0">
                <a:latin typeface="+mj-lt"/>
                <a:cs typeface="Calibri" panose="020F0502020204030204" pitchFamily="34" charset="0"/>
              </a:rPr>
              <a:t>Percent of K-12 Students with One or More Out-of-School Suspensions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65000"/>
                    <a:lumOff val="35000"/>
                  </a:prstClr>
                </a:solidFill>
                <a:latin typeface="Calibri" panose="020F0502020204030204" pitchFamily="34" charset="0"/>
                <a:cs typeface="Calibri" panose="020F0502020204030204" pitchFamily="34" charset="0"/>
              </a:defRPr>
            </a:pPr>
            <a:r>
              <a:rPr lang="en-US" sz="2000" b="1" i="0" baseline="0" dirty="0">
                <a:effectLst/>
                <a:latin typeface="+mj-lt"/>
                <a:cs typeface="Calibri" panose="020F0502020204030204" pitchFamily="34" charset="0"/>
              </a:rPr>
              <a:t>(from 2013-14 CRDC)</a:t>
            </a:r>
            <a:endParaRPr lang="en-US" sz="2000" b="1" dirty="0">
              <a:effectLst/>
              <a:latin typeface="+mj-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65000"/>
                    <a:lumOff val="35000"/>
                  </a:prstClr>
                </a:solidFill>
                <a:latin typeface="Calibri" panose="020F0502020204030204" pitchFamily="34" charset="0"/>
                <a:cs typeface="Calibri" panose="020F0502020204030204" pitchFamily="34" charset="0"/>
              </a:defRPr>
            </a:pPr>
            <a:endParaRPr lang="en-US" sz="2800" b="1" dirty="0">
              <a:latin typeface="Calibri" panose="020F0502020204030204" pitchFamily="34" charset="0"/>
              <a:cs typeface="Calibri" panose="020F0502020204030204" pitchFamily="34" charset="0"/>
            </a:endParaRPr>
          </a:p>
        </c:rich>
      </c:tx>
      <c:layout>
        <c:manualLayout>
          <c:xMode val="edge"/>
          <c:yMode val="edge"/>
          <c:x val="0.1442952816744526"/>
          <c:y val="5.289993476570941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b="1" i="0" u="none" strike="noStrike" kern="1200" baseline="0">
              <a:solidFill>
                <a:prstClr val="black">
                  <a:lumMod val="65000"/>
                  <a:lumOff val="35000"/>
                </a:prstClr>
              </a:solidFill>
              <a:effectLst/>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4">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2811-4AA7-942D-86C8A70E228C}"/>
              </c:ext>
            </c:extLst>
          </c:dPt>
          <c:dPt>
            <c:idx val="1"/>
            <c:invertIfNegative val="0"/>
            <c:bubble3D val="0"/>
            <c:spPr>
              <a:solidFill>
                <a:srgbClr val="25842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34E-48A3-8EDA-024283307F4F}"/>
              </c:ext>
            </c:extLst>
          </c:dPt>
          <c:dPt>
            <c:idx val="2"/>
            <c:invertIfNegative val="0"/>
            <c:bubble3D val="0"/>
            <c:spPr>
              <a:solidFill>
                <a:schemeClr val="accent2">
                  <a:lumMod val="40000"/>
                  <a:lumOff val="6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2811-4AA7-942D-86C8A70E228C}"/>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811-4AA7-942D-86C8A70E228C}"/>
              </c:ext>
            </c:extLst>
          </c:dPt>
          <c:dPt>
            <c:idx val="4"/>
            <c:invertIfNegative val="0"/>
            <c:bubble3D val="0"/>
            <c:spPr>
              <a:solidFill>
                <a:srgbClr val="C2E3D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2811-4AA7-942D-86C8A70E228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Sheet1!$B$6:$F$6</c:f>
              <c:strCache>
                <c:ptCount val="5"/>
                <c:pt idx="0">
                  <c:v>All K-12 Students</c:v>
                </c:pt>
                <c:pt idx="1">
                  <c:v>White Female K-12 Students</c:v>
                </c:pt>
                <c:pt idx="2">
                  <c:v>White Male K-12 Students</c:v>
                </c:pt>
                <c:pt idx="3">
                  <c:v>Black Female K-12 Students</c:v>
                </c:pt>
                <c:pt idx="4">
                  <c:v>Black Male K-12 Students</c:v>
                </c:pt>
              </c:strCache>
            </c:strRef>
          </c:cat>
          <c:val>
            <c:numRef>
              <c:f>Sheet1!$B$7:$F$7</c:f>
              <c:numCache>
                <c:formatCode>0%</c:formatCode>
                <c:ptCount val="5"/>
                <c:pt idx="0">
                  <c:v>0.06</c:v>
                </c:pt>
                <c:pt idx="1">
                  <c:v>0.02</c:v>
                </c:pt>
                <c:pt idx="2">
                  <c:v>0.05</c:v>
                </c:pt>
                <c:pt idx="3">
                  <c:v>0.1</c:v>
                </c:pt>
                <c:pt idx="4">
                  <c:v>0.18</c:v>
                </c:pt>
              </c:numCache>
            </c:numRef>
          </c:val>
          <c:extLst>
            <c:ext xmlns:c16="http://schemas.microsoft.com/office/drawing/2014/chart" uri="{C3380CC4-5D6E-409C-BE32-E72D297353CC}">
              <c16:uniqueId val="{00000000-E34E-48A3-8EDA-024283307F4F}"/>
            </c:ext>
          </c:extLst>
        </c:ser>
        <c:dLbls>
          <c:dLblPos val="inEnd"/>
          <c:showLegendKey val="0"/>
          <c:showVal val="1"/>
          <c:showCatName val="0"/>
          <c:showSerName val="0"/>
          <c:showPercent val="0"/>
          <c:showBubbleSize val="0"/>
        </c:dLbls>
        <c:gapWidth val="41"/>
        <c:axId val="475559232"/>
        <c:axId val="475559560"/>
      </c:barChart>
      <c:catAx>
        <c:axId val="475559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25000"/>
                  </a:schemeClr>
                </a:solidFill>
                <a:effectLst/>
                <a:latin typeface="Calibri" panose="020F0502020204030204" pitchFamily="34" charset="0"/>
                <a:ea typeface="+mn-ea"/>
                <a:cs typeface="Calibri" panose="020F0502020204030204" pitchFamily="34" charset="0"/>
              </a:defRPr>
            </a:pPr>
            <a:endParaRPr lang="en-US"/>
          </a:p>
        </c:txPr>
        <c:crossAx val="475559560"/>
        <c:crosses val="autoZero"/>
        <c:auto val="1"/>
        <c:lblAlgn val="ctr"/>
        <c:lblOffset val="100"/>
        <c:noMultiLvlLbl val="0"/>
      </c:catAx>
      <c:valAx>
        <c:axId val="47555956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25000"/>
                  </a:schemeClr>
                </a:solidFill>
                <a:latin typeface="Calibri" panose="020F0502020204030204" pitchFamily="34" charset="0"/>
                <a:ea typeface="+mn-ea"/>
                <a:cs typeface="Calibri" panose="020F0502020204030204" pitchFamily="34" charset="0"/>
              </a:defRPr>
            </a:pPr>
            <a:endParaRPr lang="en-US"/>
          </a:p>
        </c:txPr>
        <c:crossAx val="47555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2">
                    <a:lumMod val="25000"/>
                  </a:schemeClr>
                </a:solidFill>
                <a:latin typeface="+mn-lt"/>
                <a:ea typeface="+mn-ea"/>
                <a:cs typeface="Calibri" panose="020F0502020204030204" pitchFamily="34" charset="0"/>
              </a:defRPr>
            </a:pPr>
            <a:r>
              <a:rPr lang="en-US" sz="2000" b="1" dirty="0">
                <a:solidFill>
                  <a:schemeClr val="bg2">
                    <a:lumMod val="25000"/>
                  </a:schemeClr>
                </a:solidFill>
                <a:latin typeface="+mn-lt"/>
                <a:cs typeface="Calibri" panose="020F0502020204030204" pitchFamily="34" charset="0"/>
              </a:rPr>
              <a:t>Arkansas - Comparison</a:t>
            </a:r>
            <a:r>
              <a:rPr lang="en-US" sz="2000" b="1" baseline="0" dirty="0">
                <a:solidFill>
                  <a:schemeClr val="bg2">
                    <a:lumMod val="25000"/>
                  </a:schemeClr>
                </a:solidFill>
                <a:latin typeface="+mn-lt"/>
                <a:cs typeface="Calibri" panose="020F0502020204030204" pitchFamily="34" charset="0"/>
              </a:rPr>
              <a:t> of Percent of Child Count and </a:t>
            </a:r>
          </a:p>
          <a:p>
            <a:pPr>
              <a:defRPr sz="2800" b="1">
                <a:solidFill>
                  <a:schemeClr val="bg2">
                    <a:lumMod val="25000"/>
                  </a:schemeClr>
                </a:solidFill>
                <a:cs typeface="Calibri" panose="020F0502020204030204" pitchFamily="34" charset="0"/>
              </a:defRPr>
            </a:pPr>
            <a:r>
              <a:rPr lang="en-US" sz="2000" b="1" baseline="0" dirty="0">
                <a:solidFill>
                  <a:schemeClr val="bg2">
                    <a:lumMod val="25000"/>
                  </a:schemeClr>
                </a:solidFill>
                <a:latin typeface="+mn-lt"/>
                <a:cs typeface="Calibri" panose="020F0502020204030204" pitchFamily="34" charset="0"/>
              </a:rPr>
              <a:t>Total Disciplinary Removals by Race/Ethnicity  </a:t>
            </a:r>
            <a:br>
              <a:rPr lang="en-US" sz="2000" b="1" baseline="0" dirty="0">
                <a:solidFill>
                  <a:schemeClr val="bg2">
                    <a:lumMod val="25000"/>
                  </a:schemeClr>
                </a:solidFill>
                <a:latin typeface="+mn-lt"/>
                <a:cs typeface="Calibri" panose="020F0502020204030204" pitchFamily="34" charset="0"/>
              </a:rPr>
            </a:br>
            <a:r>
              <a:rPr lang="en-US" sz="2000" b="1" baseline="0" dirty="0">
                <a:solidFill>
                  <a:schemeClr val="bg2">
                    <a:lumMod val="25000"/>
                  </a:schemeClr>
                </a:solidFill>
                <a:latin typeface="+mn-lt"/>
                <a:cs typeface="Calibri" panose="020F0502020204030204" pitchFamily="34" charset="0"/>
              </a:rPr>
              <a:t>School Year 2015-16</a:t>
            </a:r>
            <a:endParaRPr lang="en-US" sz="2000" b="1" dirty="0">
              <a:solidFill>
                <a:schemeClr val="bg2">
                  <a:lumMod val="25000"/>
                </a:schemeClr>
              </a:solidFill>
              <a:latin typeface="+mn-lt"/>
              <a:cs typeface="Calibri" panose="020F0502020204030204" pitchFamily="34" charset="0"/>
            </a:endParaRPr>
          </a:p>
        </c:rich>
      </c:tx>
      <c:layout>
        <c:manualLayout>
          <c:xMode val="edge"/>
          <c:yMode val="edge"/>
          <c:x val="0.13392255315911597"/>
          <c:y val="2.0681242969628793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2">
                  <a:lumMod val="25000"/>
                </a:schemeClr>
              </a:solidFill>
              <a:latin typeface="+mn-lt"/>
              <a:ea typeface="+mn-ea"/>
              <a:cs typeface="Calibri" panose="020F050202020403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958789184757621E-2"/>
          <c:y val="0.22249769011183265"/>
          <c:w val="0.93931601975002266"/>
          <c:h val="0.64939366828064427"/>
        </c:manualLayout>
      </c:layout>
      <c:bar3DChart>
        <c:barDir val="col"/>
        <c:grouping val="clustered"/>
        <c:varyColors val="0"/>
        <c:ser>
          <c:idx val="0"/>
          <c:order val="0"/>
          <c:tx>
            <c:strRef>
              <c:f>'Discipline Data 2015-16'!$AC$37</c:f>
              <c:strCache>
                <c:ptCount val="1"/>
                <c:pt idx="0">
                  <c:v>Pecent of Child Count</c:v>
                </c:pt>
              </c:strCache>
            </c:strRef>
          </c:tx>
          <c:spPr>
            <a:solidFill>
              <a:schemeClr val="accent5">
                <a:lumMod val="60000"/>
                <a:lumOff val="40000"/>
              </a:schemeClr>
            </a:solidFill>
            <a:ln>
              <a:noFill/>
            </a:ln>
            <a:effectLst/>
            <a:sp3d/>
          </c:spPr>
          <c:invertIfNegative val="0"/>
          <c:dLbls>
            <c:dLbl>
              <c:idx val="0"/>
              <c:layout>
                <c:manualLayout>
                  <c:x val="-2.9312640267792835E-3"/>
                  <c:y val="7.1687529261153668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71-47A8-ADC4-E45A128D93C5}"/>
                </c:ext>
              </c:extLst>
            </c:dLbl>
            <c:dLbl>
              <c:idx val="1"/>
              <c:layout>
                <c:manualLayout>
                  <c:x val="-1.4656488831525237E-3"/>
                  <c:y val="7.680000203696649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71-47A8-ADC4-E45A128D93C5}"/>
                </c:ext>
              </c:extLst>
            </c:dLbl>
            <c:dLbl>
              <c:idx val="2"/>
              <c:layout>
                <c:manualLayout>
                  <c:x val="2.9312977663049399E-3"/>
                  <c:y val="7.477894935178315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71-47A8-ADC4-E45A128D93C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'Discipline Data 2015-16'!$AB$38:$AB$45</c:f>
              <c:strCache>
                <c:ptCount val="3"/>
                <c:pt idx="0">
                  <c:v>Hispanic/Latino </c:v>
                </c:pt>
                <c:pt idx="1">
                  <c:v>Black or African American </c:v>
                </c:pt>
                <c:pt idx="2">
                  <c:v>White </c:v>
                </c:pt>
              </c:strCache>
            </c:strRef>
          </c:cat>
          <c:val>
            <c:numRef>
              <c:f>'Discipline Data 2015-16'!$AC$38:$AC$45</c:f>
              <c:numCache>
                <c:formatCode>0%</c:formatCode>
                <c:ptCount val="3"/>
                <c:pt idx="0">
                  <c:v>0.10313462583801414</c:v>
                </c:pt>
                <c:pt idx="1">
                  <c:v>0.23506069940206559</c:v>
                </c:pt>
                <c:pt idx="2">
                  <c:v>0.62136256568218884</c:v>
                </c:pt>
              </c:numCache>
            </c:numRef>
          </c:val>
          <c:extLst>
            <c:ext xmlns:c16="http://schemas.microsoft.com/office/drawing/2014/chart" uri="{C3380CC4-5D6E-409C-BE32-E72D297353CC}">
              <c16:uniqueId val="{00000003-FF71-47A8-ADC4-E45A128D93C5}"/>
            </c:ext>
          </c:extLst>
        </c:ser>
        <c:ser>
          <c:idx val="1"/>
          <c:order val="1"/>
          <c:tx>
            <c:strRef>
              <c:f>'Discipline Data 2015-16'!$AD$37</c:f>
              <c:strCache>
                <c:ptCount val="1"/>
                <c:pt idx="0">
                  <c:v>Pecent of Total Disciplinary 
Removals</c:v>
                </c:pt>
              </c:strCache>
            </c:strRef>
          </c:tx>
          <c:spPr>
            <a:solidFill>
              <a:schemeClr val="accent5">
                <a:lumMod val="75000"/>
              </a:schemeClr>
            </a:solidFill>
            <a:ln>
              <a:noFill/>
            </a:ln>
            <a:effectLst/>
            <a:sp3d/>
          </c:spPr>
          <c:invertIfNegative val="0"/>
          <c:dLbls>
            <c:dLbl>
              <c:idx val="0"/>
              <c:layout>
                <c:manualLayout>
                  <c:x val="-1.4656320133896307E-3"/>
                  <c:y val="5.6054369251162979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71-47A8-ADC4-E45A128D93C5}"/>
                </c:ext>
              </c:extLst>
            </c:dLbl>
            <c:dLbl>
              <c:idx val="1"/>
              <c:layout>
                <c:manualLayout>
                  <c:x val="1.4656488831523624E-3"/>
                  <c:y val="7.27578966665997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71-47A8-ADC4-E45A128D93C5}"/>
                </c:ext>
              </c:extLst>
            </c:dLbl>
            <c:dLbl>
              <c:idx val="2"/>
              <c:layout>
                <c:manualLayout>
                  <c:x val="5.8625955326098798E-3"/>
                  <c:y val="7.27578966665997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71-47A8-ADC4-E45A128D93C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'Discipline Data 2015-16'!$AB$38:$AB$45</c:f>
              <c:strCache>
                <c:ptCount val="3"/>
                <c:pt idx="0">
                  <c:v>Hispanic/Latino </c:v>
                </c:pt>
                <c:pt idx="1">
                  <c:v>Black or African American </c:v>
                </c:pt>
                <c:pt idx="2">
                  <c:v>White </c:v>
                </c:pt>
              </c:strCache>
            </c:strRef>
          </c:cat>
          <c:val>
            <c:numRef>
              <c:f>'Discipline Data 2015-16'!$AD$38:$AD$45</c:f>
              <c:numCache>
                <c:formatCode>0%</c:formatCode>
                <c:ptCount val="3"/>
                <c:pt idx="0">
                  <c:v>6.8010472855745879E-2</c:v>
                </c:pt>
                <c:pt idx="1">
                  <c:v>0.46137345825052839</c:v>
                </c:pt>
                <c:pt idx="2">
                  <c:v>0.43629538500362763</c:v>
                </c:pt>
              </c:numCache>
            </c:numRef>
          </c:val>
          <c:extLst>
            <c:ext xmlns:c16="http://schemas.microsoft.com/office/drawing/2014/chart" uri="{C3380CC4-5D6E-409C-BE32-E72D297353CC}">
              <c16:uniqueId val="{00000007-FF71-47A8-ADC4-E45A128D93C5}"/>
            </c:ext>
          </c:extLst>
        </c:ser>
        <c:dLbls>
          <c:showLegendKey val="0"/>
          <c:showVal val="1"/>
          <c:showCatName val="0"/>
          <c:showSerName val="0"/>
          <c:showPercent val="0"/>
          <c:showBubbleSize val="0"/>
        </c:dLbls>
        <c:gapWidth val="150"/>
        <c:shape val="box"/>
        <c:axId val="1622526640"/>
        <c:axId val="1622530576"/>
        <c:axId val="0"/>
      </c:bar3DChart>
      <c:catAx>
        <c:axId val="1622526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crossAx val="1622530576"/>
        <c:crosses val="autoZero"/>
        <c:auto val="1"/>
        <c:lblAlgn val="ctr"/>
        <c:lblOffset val="100"/>
        <c:noMultiLvlLbl val="0"/>
      </c:catAx>
      <c:valAx>
        <c:axId val="1622530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25000"/>
                  </a:schemeClr>
                </a:solidFill>
                <a:latin typeface="+mn-lt"/>
                <a:ea typeface="+mn-ea"/>
                <a:cs typeface="+mn-cs"/>
              </a:defRPr>
            </a:pPr>
            <a:endParaRPr lang="en-US"/>
          </a:p>
        </c:txPr>
        <c:crossAx val="16225266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bg2">
                    <a:lumMod val="25000"/>
                  </a:schemeClr>
                </a:solidFill>
                <a:latin typeface="+mn-lt"/>
                <a:ea typeface="+mn-ea"/>
                <a:cs typeface="+mn-cs"/>
              </a:defRPr>
            </a:pPr>
            <a:endParaRPr lang="en-US"/>
          </a:p>
        </c:txPr>
      </c:legendEntry>
      <c:layout>
        <c:manualLayout>
          <c:xMode val="edge"/>
          <c:yMode val="edge"/>
          <c:x val="8.2244284681806085E-2"/>
          <c:y val="0.22138412269658833"/>
          <c:w val="0.89999993075674567"/>
          <c:h val="0.14583578865725047"/>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50479-319C-4113-81EE-8997403FBB24}" type="doc">
      <dgm:prSet loTypeId="urn:microsoft.com/office/officeart/2005/8/layout/orgChart1" loCatId="hierarchy" qsTypeId="urn:microsoft.com/office/officeart/2005/8/quickstyle/3d4" qsCatId="3D" csTypeId="urn:microsoft.com/office/officeart/2005/8/colors/colorful3" csCatId="colorful" phldr="1"/>
      <dgm:spPr/>
      <dgm:t>
        <a:bodyPr/>
        <a:lstStyle/>
        <a:p>
          <a:endParaRPr lang="en-US"/>
        </a:p>
      </dgm:t>
    </dgm:pt>
    <dgm:pt modelId="{52873FC3-2856-4C88-8466-AA4CF0D9845F}">
      <dgm:prSet/>
      <dgm:spPr/>
      <dgm:t>
        <a:bodyPr/>
        <a:lstStyle/>
        <a:p>
          <a:r>
            <a:rPr lang="en-US" dirty="0"/>
            <a:t>Would the problem have occurred if the cause had not been present?</a:t>
          </a:r>
        </a:p>
      </dgm:t>
    </dgm:pt>
    <dgm:pt modelId="{4D2C964B-77F2-4639-A385-2E7DB1878F1B}" type="parTrans" cxnId="{FC3FF82E-05C6-4598-9B2F-E8472C8F70B5}">
      <dgm:prSet/>
      <dgm:spPr/>
      <dgm:t>
        <a:bodyPr/>
        <a:lstStyle/>
        <a:p>
          <a:endParaRPr lang="en-US"/>
        </a:p>
      </dgm:t>
    </dgm:pt>
    <dgm:pt modelId="{4EC81986-BE59-4CA3-909A-FEF68AB273A6}" type="sibTrans" cxnId="{FC3FF82E-05C6-4598-9B2F-E8472C8F70B5}">
      <dgm:prSet/>
      <dgm:spPr/>
      <dgm:t>
        <a:bodyPr/>
        <a:lstStyle/>
        <a:p>
          <a:endParaRPr lang="en-US"/>
        </a:p>
      </dgm:t>
    </dgm:pt>
    <dgm:pt modelId="{49A5A7AD-3FCF-406E-B91A-CB942141DF2C}">
      <dgm:prSet/>
      <dgm:spPr/>
      <dgm:t>
        <a:bodyPr/>
        <a:lstStyle/>
        <a:p>
          <a:r>
            <a:rPr lang="en-US" dirty="0"/>
            <a:t>No, then it is a root cause</a:t>
          </a:r>
        </a:p>
      </dgm:t>
    </dgm:pt>
    <dgm:pt modelId="{5E9246D6-947A-4410-9001-030FFF8FA3FF}" type="parTrans" cxnId="{B4ED178C-5E0B-49B7-B5C9-2436428DE6AC}">
      <dgm:prSet/>
      <dgm:spPr/>
      <dgm:t>
        <a:bodyPr/>
        <a:lstStyle/>
        <a:p>
          <a:endParaRPr lang="en-US"/>
        </a:p>
      </dgm:t>
    </dgm:pt>
    <dgm:pt modelId="{484BFE57-1F3F-4C89-A93E-1B856CD787FB}" type="sibTrans" cxnId="{B4ED178C-5E0B-49B7-B5C9-2436428DE6AC}">
      <dgm:prSet/>
      <dgm:spPr/>
      <dgm:t>
        <a:bodyPr/>
        <a:lstStyle/>
        <a:p>
          <a:endParaRPr lang="en-US"/>
        </a:p>
      </dgm:t>
    </dgm:pt>
    <dgm:pt modelId="{A01C00EB-1FA2-4947-AC20-2E46B84AD285}">
      <dgm:prSet/>
      <dgm:spPr>
        <a:solidFill>
          <a:schemeClr val="accent6">
            <a:lumMod val="75000"/>
          </a:schemeClr>
        </a:solidFill>
        <a:scene3d>
          <a:camera prst="orthographicFront"/>
          <a:lightRig rig="chilly" dir="t"/>
        </a:scene3d>
        <a:sp3d prstMaterial="translucentPowder">
          <a:bevelT w="127000" h="25400"/>
        </a:sp3d>
      </dgm:spPr>
      <dgm:t>
        <a:bodyPr/>
        <a:lstStyle/>
        <a:p>
          <a:r>
            <a:rPr lang="en-US" dirty="0"/>
            <a:t>Yes, then a contributor but not a root cause</a:t>
          </a:r>
        </a:p>
      </dgm:t>
    </dgm:pt>
    <dgm:pt modelId="{3992EF3B-66FD-43B0-8307-9C48B55EF1EF}" type="parTrans" cxnId="{A9593E52-E2D0-49DC-ADAF-B7F14D889072}">
      <dgm:prSet/>
      <dgm:spPr/>
      <dgm:t>
        <a:bodyPr/>
        <a:lstStyle/>
        <a:p>
          <a:endParaRPr lang="en-US"/>
        </a:p>
      </dgm:t>
    </dgm:pt>
    <dgm:pt modelId="{7BDEFD76-D399-401C-8E47-2266B7DC3B3A}" type="sibTrans" cxnId="{A9593E52-E2D0-49DC-ADAF-B7F14D889072}">
      <dgm:prSet/>
      <dgm:spPr/>
      <dgm:t>
        <a:bodyPr/>
        <a:lstStyle/>
        <a:p>
          <a:endParaRPr lang="en-US"/>
        </a:p>
      </dgm:t>
    </dgm:pt>
    <dgm:pt modelId="{2CC0A9F3-5F5F-4B9F-9419-20E482AF55D8}">
      <dgm:prSet/>
      <dgm:spPr/>
      <dgm:t>
        <a:bodyPr/>
        <a:lstStyle/>
        <a:p>
          <a:r>
            <a:rPr lang="en-US" dirty="0"/>
            <a:t>Will the problem reoccur as the result of the same cause if the cause is corrected or dissolved?</a:t>
          </a:r>
        </a:p>
      </dgm:t>
    </dgm:pt>
    <dgm:pt modelId="{136C0E15-6452-4B45-9F7E-8250D2DB0C63}" type="parTrans" cxnId="{A4794DE5-5E67-4132-A883-2B44DF053CBC}">
      <dgm:prSet/>
      <dgm:spPr/>
      <dgm:t>
        <a:bodyPr/>
        <a:lstStyle/>
        <a:p>
          <a:endParaRPr lang="en-US"/>
        </a:p>
      </dgm:t>
    </dgm:pt>
    <dgm:pt modelId="{F967AB22-CF35-411C-9892-0B499D8F2E0A}" type="sibTrans" cxnId="{A4794DE5-5E67-4132-A883-2B44DF053CBC}">
      <dgm:prSet/>
      <dgm:spPr/>
      <dgm:t>
        <a:bodyPr/>
        <a:lstStyle/>
        <a:p>
          <a:endParaRPr lang="en-US"/>
        </a:p>
      </dgm:t>
    </dgm:pt>
    <dgm:pt modelId="{8B39E742-6BAC-4FBA-9952-EEBD8C92FB68}">
      <dgm:prSet/>
      <dgm:spPr/>
      <dgm:t>
        <a:bodyPr/>
        <a:lstStyle/>
        <a:p>
          <a:r>
            <a:rPr lang="en-US" dirty="0"/>
            <a:t>No, then it is a root cause</a:t>
          </a:r>
        </a:p>
      </dgm:t>
    </dgm:pt>
    <dgm:pt modelId="{FEE4BC1E-2C03-44A3-880E-6DDAD711AB1F}" type="parTrans" cxnId="{329040F6-47A2-4DBC-B328-DC3030188958}">
      <dgm:prSet/>
      <dgm:spPr/>
      <dgm:t>
        <a:bodyPr/>
        <a:lstStyle/>
        <a:p>
          <a:endParaRPr lang="en-US"/>
        </a:p>
      </dgm:t>
    </dgm:pt>
    <dgm:pt modelId="{C6E8848E-ED10-4843-9524-7ED2A481E1A0}" type="sibTrans" cxnId="{329040F6-47A2-4DBC-B328-DC3030188958}">
      <dgm:prSet/>
      <dgm:spPr/>
      <dgm:t>
        <a:bodyPr/>
        <a:lstStyle/>
        <a:p>
          <a:endParaRPr lang="en-US"/>
        </a:p>
      </dgm:t>
    </dgm:pt>
    <dgm:pt modelId="{750040F8-08A7-4FBA-B2FE-5B357B4D8EB8}">
      <dgm:prSet/>
      <dgm:spPr/>
      <dgm:t>
        <a:bodyPr/>
        <a:lstStyle/>
        <a:p>
          <a:r>
            <a:rPr lang="en-US" dirty="0"/>
            <a:t>Will correction or dissolution of the cause lead to similar events?</a:t>
          </a:r>
        </a:p>
      </dgm:t>
    </dgm:pt>
    <dgm:pt modelId="{4AD1F07A-9CE3-4A86-B985-40EF8D431E6E}" type="parTrans" cxnId="{10F31A80-A630-4D71-8C27-C9600B3386F5}">
      <dgm:prSet/>
      <dgm:spPr/>
      <dgm:t>
        <a:bodyPr/>
        <a:lstStyle/>
        <a:p>
          <a:endParaRPr lang="en-US"/>
        </a:p>
      </dgm:t>
    </dgm:pt>
    <dgm:pt modelId="{B692DA27-3A4E-4CFB-B8F1-4103359FD0C1}" type="sibTrans" cxnId="{10F31A80-A630-4D71-8C27-C9600B3386F5}">
      <dgm:prSet/>
      <dgm:spPr/>
      <dgm:t>
        <a:bodyPr/>
        <a:lstStyle/>
        <a:p>
          <a:endParaRPr lang="en-US"/>
        </a:p>
      </dgm:t>
    </dgm:pt>
    <dgm:pt modelId="{DADAA3AF-87E8-42D0-9AD5-74157DDF73E8}">
      <dgm:prSet/>
      <dgm:spPr/>
      <dgm:t>
        <a:bodyPr/>
        <a:lstStyle/>
        <a:p>
          <a:r>
            <a:rPr lang="en-US" dirty="0"/>
            <a:t>No, then it is a root cause</a:t>
          </a:r>
        </a:p>
      </dgm:t>
    </dgm:pt>
    <dgm:pt modelId="{46468832-4C83-41D5-B3F8-D18C2EC8C209}" type="parTrans" cxnId="{CBD3CC5F-FE76-43B5-992E-60FF01F998CA}">
      <dgm:prSet/>
      <dgm:spPr/>
      <dgm:t>
        <a:bodyPr/>
        <a:lstStyle/>
        <a:p>
          <a:endParaRPr lang="en-US"/>
        </a:p>
      </dgm:t>
    </dgm:pt>
    <dgm:pt modelId="{393E8A6D-5C34-47FF-B864-37B7E96A832A}" type="sibTrans" cxnId="{CBD3CC5F-FE76-43B5-992E-60FF01F998CA}">
      <dgm:prSet/>
      <dgm:spPr/>
      <dgm:t>
        <a:bodyPr/>
        <a:lstStyle/>
        <a:p>
          <a:endParaRPr lang="en-US"/>
        </a:p>
      </dgm:t>
    </dgm:pt>
    <dgm:pt modelId="{1A44B35C-6F64-43FF-A49E-4063DE0A7F3F}">
      <dgm:prSet/>
      <dgm:spPr>
        <a:solidFill>
          <a:schemeClr val="accent6">
            <a:lumMod val="75000"/>
          </a:schemeClr>
        </a:solidFill>
        <a:scene3d>
          <a:camera prst="orthographicFront"/>
          <a:lightRig rig="chilly" dir="t"/>
        </a:scene3d>
        <a:sp3d prstMaterial="translucentPowder">
          <a:bevelT w="127000" h="25400"/>
        </a:sp3d>
      </dgm:spPr>
      <dgm:t>
        <a:bodyPr/>
        <a:lstStyle/>
        <a:p>
          <a:r>
            <a:rPr lang="en-US" dirty="0"/>
            <a:t>Yes, then a contributor but not a root cause</a:t>
          </a:r>
        </a:p>
      </dgm:t>
    </dgm:pt>
    <dgm:pt modelId="{2AC42640-F399-46A1-AB18-09096DF8460E}" type="parTrans" cxnId="{D1DEEF0B-7BB0-4010-B26B-4B52FF0AF61D}">
      <dgm:prSet/>
      <dgm:spPr/>
      <dgm:t>
        <a:bodyPr/>
        <a:lstStyle/>
        <a:p>
          <a:endParaRPr lang="en-US"/>
        </a:p>
      </dgm:t>
    </dgm:pt>
    <dgm:pt modelId="{B1A9DDAE-8142-464A-A2F6-F7C79786EF6B}" type="sibTrans" cxnId="{D1DEEF0B-7BB0-4010-B26B-4B52FF0AF61D}">
      <dgm:prSet/>
      <dgm:spPr/>
      <dgm:t>
        <a:bodyPr/>
        <a:lstStyle/>
        <a:p>
          <a:endParaRPr lang="en-US"/>
        </a:p>
      </dgm:t>
    </dgm:pt>
    <dgm:pt modelId="{6B3CEA72-1E69-4E51-B519-D3143E774715}">
      <dgm:prSet/>
      <dgm:spPr>
        <a:solidFill>
          <a:schemeClr val="accent6">
            <a:lumMod val="75000"/>
          </a:schemeClr>
        </a:solidFill>
        <a:scene3d>
          <a:camera prst="orthographicFront"/>
          <a:lightRig rig="chilly" dir="t"/>
        </a:scene3d>
        <a:sp3d prstMaterial="translucentPowder">
          <a:bevelT w="127000" h="25400"/>
        </a:sp3d>
      </dgm:spPr>
      <dgm:t>
        <a:bodyPr/>
        <a:lstStyle/>
        <a:p>
          <a:r>
            <a:rPr lang="en-US" dirty="0"/>
            <a:t>Yes, then a contributor but not a root cause</a:t>
          </a:r>
        </a:p>
      </dgm:t>
    </dgm:pt>
    <dgm:pt modelId="{2189F40A-CD94-4AE0-AB0B-613BB7E2ED94}" type="parTrans" cxnId="{D93C88E6-210A-4C8D-ABDA-52E999B41E47}">
      <dgm:prSet/>
      <dgm:spPr/>
      <dgm:t>
        <a:bodyPr/>
        <a:lstStyle/>
        <a:p>
          <a:endParaRPr lang="en-US"/>
        </a:p>
      </dgm:t>
    </dgm:pt>
    <dgm:pt modelId="{07A65011-282F-4686-AE1A-70A60513402A}" type="sibTrans" cxnId="{D93C88E6-210A-4C8D-ABDA-52E999B41E47}">
      <dgm:prSet/>
      <dgm:spPr/>
      <dgm:t>
        <a:bodyPr/>
        <a:lstStyle/>
        <a:p>
          <a:endParaRPr lang="en-US"/>
        </a:p>
      </dgm:t>
    </dgm:pt>
    <dgm:pt modelId="{B6FD2311-C93E-4D3A-AC7E-57CCD0A7907F}" type="pres">
      <dgm:prSet presAssocID="{D2850479-319C-4113-81EE-8997403FBB24}" presName="hierChild1" presStyleCnt="0">
        <dgm:presLayoutVars>
          <dgm:orgChart val="1"/>
          <dgm:chPref val="1"/>
          <dgm:dir/>
          <dgm:animOne val="branch"/>
          <dgm:animLvl val="lvl"/>
          <dgm:resizeHandles/>
        </dgm:presLayoutVars>
      </dgm:prSet>
      <dgm:spPr/>
    </dgm:pt>
    <dgm:pt modelId="{A432206B-C4CC-4AD3-804C-80E4C82410FC}" type="pres">
      <dgm:prSet presAssocID="{52873FC3-2856-4C88-8466-AA4CF0D9845F}" presName="hierRoot1" presStyleCnt="0">
        <dgm:presLayoutVars>
          <dgm:hierBranch val="init"/>
        </dgm:presLayoutVars>
      </dgm:prSet>
      <dgm:spPr/>
    </dgm:pt>
    <dgm:pt modelId="{37C17D81-9A3A-402B-A902-39EFAD2160D1}" type="pres">
      <dgm:prSet presAssocID="{52873FC3-2856-4C88-8466-AA4CF0D9845F}" presName="rootComposite1" presStyleCnt="0"/>
      <dgm:spPr/>
    </dgm:pt>
    <dgm:pt modelId="{8E8A7A20-AACE-4FD8-B336-E610ADA5BEFF}" type="pres">
      <dgm:prSet presAssocID="{52873FC3-2856-4C88-8466-AA4CF0D9845F}" presName="rootText1" presStyleLbl="node0" presStyleIdx="0" presStyleCnt="3" custScaleX="123913" custScaleY="173778">
        <dgm:presLayoutVars>
          <dgm:chPref val="3"/>
        </dgm:presLayoutVars>
      </dgm:prSet>
      <dgm:spPr/>
    </dgm:pt>
    <dgm:pt modelId="{263353C2-F2FE-4961-A004-8FFDE3082B6C}" type="pres">
      <dgm:prSet presAssocID="{52873FC3-2856-4C88-8466-AA4CF0D9845F}" presName="rootConnector1" presStyleLbl="node1" presStyleIdx="0" presStyleCnt="0"/>
      <dgm:spPr/>
    </dgm:pt>
    <dgm:pt modelId="{F8F22BAF-AB47-495A-B83F-FA43DDE298A4}" type="pres">
      <dgm:prSet presAssocID="{52873FC3-2856-4C88-8466-AA4CF0D9845F}" presName="hierChild2" presStyleCnt="0"/>
      <dgm:spPr/>
    </dgm:pt>
    <dgm:pt modelId="{1653562F-5CBE-4325-B806-597760FCE0B6}" type="pres">
      <dgm:prSet presAssocID="{5E9246D6-947A-4410-9001-030FFF8FA3FF}" presName="Name37" presStyleLbl="parChTrans1D2" presStyleIdx="0" presStyleCnt="6"/>
      <dgm:spPr/>
    </dgm:pt>
    <dgm:pt modelId="{E9A9E9B7-9334-4C94-ACDB-5C28E12E9877}" type="pres">
      <dgm:prSet presAssocID="{49A5A7AD-3FCF-406E-B91A-CB942141DF2C}" presName="hierRoot2" presStyleCnt="0">
        <dgm:presLayoutVars>
          <dgm:hierBranch val="init"/>
        </dgm:presLayoutVars>
      </dgm:prSet>
      <dgm:spPr/>
    </dgm:pt>
    <dgm:pt modelId="{9783AFC7-6464-4B30-8B57-FD85A55B6AED}" type="pres">
      <dgm:prSet presAssocID="{49A5A7AD-3FCF-406E-B91A-CB942141DF2C}" presName="rootComposite" presStyleCnt="0"/>
      <dgm:spPr/>
    </dgm:pt>
    <dgm:pt modelId="{9BAD62ED-4105-4FF7-A460-690B1B22E00A}" type="pres">
      <dgm:prSet presAssocID="{49A5A7AD-3FCF-406E-B91A-CB942141DF2C}" presName="rootText" presStyleLbl="node2" presStyleIdx="0" presStyleCnt="6">
        <dgm:presLayoutVars>
          <dgm:chPref val="3"/>
        </dgm:presLayoutVars>
      </dgm:prSet>
      <dgm:spPr/>
    </dgm:pt>
    <dgm:pt modelId="{0155B0E1-EC74-4E75-9A60-2C24B9BB19C1}" type="pres">
      <dgm:prSet presAssocID="{49A5A7AD-3FCF-406E-B91A-CB942141DF2C}" presName="rootConnector" presStyleLbl="node2" presStyleIdx="0" presStyleCnt="6"/>
      <dgm:spPr/>
    </dgm:pt>
    <dgm:pt modelId="{53B4A889-8423-4418-B60B-9A8C1216B93F}" type="pres">
      <dgm:prSet presAssocID="{49A5A7AD-3FCF-406E-B91A-CB942141DF2C}" presName="hierChild4" presStyleCnt="0"/>
      <dgm:spPr/>
    </dgm:pt>
    <dgm:pt modelId="{99E30084-100B-4265-94B5-64ACF8CBFBE5}" type="pres">
      <dgm:prSet presAssocID="{49A5A7AD-3FCF-406E-B91A-CB942141DF2C}" presName="hierChild5" presStyleCnt="0"/>
      <dgm:spPr/>
    </dgm:pt>
    <dgm:pt modelId="{FFC89C8F-AE27-4843-9ACE-EDD4B9FDF985}" type="pres">
      <dgm:prSet presAssocID="{3992EF3B-66FD-43B0-8307-9C48B55EF1EF}" presName="Name37" presStyleLbl="parChTrans1D2" presStyleIdx="1" presStyleCnt="6"/>
      <dgm:spPr/>
    </dgm:pt>
    <dgm:pt modelId="{ED85B96B-B3F7-454D-8622-BA133221FCC5}" type="pres">
      <dgm:prSet presAssocID="{A01C00EB-1FA2-4947-AC20-2E46B84AD285}" presName="hierRoot2" presStyleCnt="0">
        <dgm:presLayoutVars>
          <dgm:hierBranch val="init"/>
        </dgm:presLayoutVars>
      </dgm:prSet>
      <dgm:spPr/>
    </dgm:pt>
    <dgm:pt modelId="{66C360BE-0FAA-46D0-9D6E-CF1BC79486E6}" type="pres">
      <dgm:prSet presAssocID="{A01C00EB-1FA2-4947-AC20-2E46B84AD285}" presName="rootComposite" presStyleCnt="0"/>
      <dgm:spPr/>
    </dgm:pt>
    <dgm:pt modelId="{2D186BDC-7B86-49C2-BD5F-9EDB45F2F547}" type="pres">
      <dgm:prSet presAssocID="{A01C00EB-1FA2-4947-AC20-2E46B84AD285}" presName="rootText" presStyleLbl="node2" presStyleIdx="1" presStyleCnt="6">
        <dgm:presLayoutVars>
          <dgm:chPref val="3"/>
        </dgm:presLayoutVars>
      </dgm:prSet>
      <dgm:spPr/>
    </dgm:pt>
    <dgm:pt modelId="{345DFF41-06DD-4D31-9C6B-3C6E89A4FF79}" type="pres">
      <dgm:prSet presAssocID="{A01C00EB-1FA2-4947-AC20-2E46B84AD285}" presName="rootConnector" presStyleLbl="node2" presStyleIdx="1" presStyleCnt="6"/>
      <dgm:spPr/>
    </dgm:pt>
    <dgm:pt modelId="{481C6CAA-6A92-4575-8CC2-055EECECCA3A}" type="pres">
      <dgm:prSet presAssocID="{A01C00EB-1FA2-4947-AC20-2E46B84AD285}" presName="hierChild4" presStyleCnt="0"/>
      <dgm:spPr/>
    </dgm:pt>
    <dgm:pt modelId="{15209491-9E54-47F6-AAB5-509D09238247}" type="pres">
      <dgm:prSet presAssocID="{A01C00EB-1FA2-4947-AC20-2E46B84AD285}" presName="hierChild5" presStyleCnt="0"/>
      <dgm:spPr/>
    </dgm:pt>
    <dgm:pt modelId="{256108D3-5B04-4949-8174-3BC0E3486F00}" type="pres">
      <dgm:prSet presAssocID="{52873FC3-2856-4C88-8466-AA4CF0D9845F}" presName="hierChild3" presStyleCnt="0"/>
      <dgm:spPr/>
    </dgm:pt>
    <dgm:pt modelId="{DE2A0E5F-C8DA-4DE8-A91D-5A1E50B6FE2E}" type="pres">
      <dgm:prSet presAssocID="{2CC0A9F3-5F5F-4B9F-9419-20E482AF55D8}" presName="hierRoot1" presStyleCnt="0">
        <dgm:presLayoutVars>
          <dgm:hierBranch val="init"/>
        </dgm:presLayoutVars>
      </dgm:prSet>
      <dgm:spPr/>
    </dgm:pt>
    <dgm:pt modelId="{B506B222-EB80-43A0-A15B-86DFE9B03A70}" type="pres">
      <dgm:prSet presAssocID="{2CC0A9F3-5F5F-4B9F-9419-20E482AF55D8}" presName="rootComposite1" presStyleCnt="0"/>
      <dgm:spPr/>
    </dgm:pt>
    <dgm:pt modelId="{2DC0A6A9-2309-4016-BD96-B16657551580}" type="pres">
      <dgm:prSet presAssocID="{2CC0A9F3-5F5F-4B9F-9419-20E482AF55D8}" presName="rootText1" presStyleLbl="node0" presStyleIdx="1" presStyleCnt="3" custScaleX="155235" custScaleY="177432">
        <dgm:presLayoutVars>
          <dgm:chPref val="3"/>
        </dgm:presLayoutVars>
      </dgm:prSet>
      <dgm:spPr/>
    </dgm:pt>
    <dgm:pt modelId="{1310AADD-5A90-4882-B03E-35B9210A76B6}" type="pres">
      <dgm:prSet presAssocID="{2CC0A9F3-5F5F-4B9F-9419-20E482AF55D8}" presName="rootConnector1" presStyleLbl="node1" presStyleIdx="0" presStyleCnt="0"/>
      <dgm:spPr/>
    </dgm:pt>
    <dgm:pt modelId="{0F914D2F-C801-41C3-8D0D-4F7AB92A251A}" type="pres">
      <dgm:prSet presAssocID="{2CC0A9F3-5F5F-4B9F-9419-20E482AF55D8}" presName="hierChild2" presStyleCnt="0"/>
      <dgm:spPr/>
    </dgm:pt>
    <dgm:pt modelId="{D9BEB879-6E7A-4241-9340-EBC4C65BA366}" type="pres">
      <dgm:prSet presAssocID="{FEE4BC1E-2C03-44A3-880E-6DDAD711AB1F}" presName="Name37" presStyleLbl="parChTrans1D2" presStyleIdx="2" presStyleCnt="6"/>
      <dgm:spPr/>
    </dgm:pt>
    <dgm:pt modelId="{0E7BA59C-6807-4A07-B9CD-D41C1AC0FF2B}" type="pres">
      <dgm:prSet presAssocID="{8B39E742-6BAC-4FBA-9952-EEBD8C92FB68}" presName="hierRoot2" presStyleCnt="0">
        <dgm:presLayoutVars>
          <dgm:hierBranch val="init"/>
        </dgm:presLayoutVars>
      </dgm:prSet>
      <dgm:spPr/>
    </dgm:pt>
    <dgm:pt modelId="{EDBF2D0E-B4EE-437B-8ACD-22D18BA9DF5A}" type="pres">
      <dgm:prSet presAssocID="{8B39E742-6BAC-4FBA-9952-EEBD8C92FB68}" presName="rootComposite" presStyleCnt="0"/>
      <dgm:spPr/>
    </dgm:pt>
    <dgm:pt modelId="{1F29E55D-96DB-433A-A817-2112A01F8594}" type="pres">
      <dgm:prSet presAssocID="{8B39E742-6BAC-4FBA-9952-EEBD8C92FB68}" presName="rootText" presStyleLbl="node2" presStyleIdx="2" presStyleCnt="6">
        <dgm:presLayoutVars>
          <dgm:chPref val="3"/>
        </dgm:presLayoutVars>
      </dgm:prSet>
      <dgm:spPr/>
    </dgm:pt>
    <dgm:pt modelId="{76E5933D-568A-4E5F-B760-3E56D472056B}" type="pres">
      <dgm:prSet presAssocID="{8B39E742-6BAC-4FBA-9952-EEBD8C92FB68}" presName="rootConnector" presStyleLbl="node2" presStyleIdx="2" presStyleCnt="6"/>
      <dgm:spPr/>
    </dgm:pt>
    <dgm:pt modelId="{E4E32411-79E3-472C-836B-1E98F148A8F6}" type="pres">
      <dgm:prSet presAssocID="{8B39E742-6BAC-4FBA-9952-EEBD8C92FB68}" presName="hierChild4" presStyleCnt="0"/>
      <dgm:spPr/>
    </dgm:pt>
    <dgm:pt modelId="{0CBA22CD-FB7C-4F50-A73A-6DE93E69828C}" type="pres">
      <dgm:prSet presAssocID="{8B39E742-6BAC-4FBA-9952-EEBD8C92FB68}" presName="hierChild5" presStyleCnt="0"/>
      <dgm:spPr/>
    </dgm:pt>
    <dgm:pt modelId="{A7E392C5-CF7C-4041-A10C-FF1F737A6554}" type="pres">
      <dgm:prSet presAssocID="{2AC42640-F399-46A1-AB18-09096DF8460E}" presName="Name37" presStyleLbl="parChTrans1D2" presStyleIdx="3" presStyleCnt="6"/>
      <dgm:spPr/>
    </dgm:pt>
    <dgm:pt modelId="{C8DF87B5-25CB-416D-8CB3-DA262F48AD72}" type="pres">
      <dgm:prSet presAssocID="{1A44B35C-6F64-43FF-A49E-4063DE0A7F3F}" presName="hierRoot2" presStyleCnt="0">
        <dgm:presLayoutVars>
          <dgm:hierBranch val="init"/>
        </dgm:presLayoutVars>
      </dgm:prSet>
      <dgm:spPr/>
    </dgm:pt>
    <dgm:pt modelId="{F53E89CC-3B94-426D-96AD-65538F4DD8DA}" type="pres">
      <dgm:prSet presAssocID="{1A44B35C-6F64-43FF-A49E-4063DE0A7F3F}" presName="rootComposite" presStyleCnt="0"/>
      <dgm:spPr/>
    </dgm:pt>
    <dgm:pt modelId="{3F95D677-A7E8-464A-9F2A-40732EBA2BB3}" type="pres">
      <dgm:prSet presAssocID="{1A44B35C-6F64-43FF-A49E-4063DE0A7F3F}" presName="rootText" presStyleLbl="node2" presStyleIdx="3" presStyleCnt="6">
        <dgm:presLayoutVars>
          <dgm:chPref val="3"/>
        </dgm:presLayoutVars>
      </dgm:prSet>
      <dgm:spPr/>
    </dgm:pt>
    <dgm:pt modelId="{733BDCF7-F57E-4889-B4F8-167FAB52D51D}" type="pres">
      <dgm:prSet presAssocID="{1A44B35C-6F64-43FF-A49E-4063DE0A7F3F}" presName="rootConnector" presStyleLbl="node2" presStyleIdx="3" presStyleCnt="6"/>
      <dgm:spPr/>
    </dgm:pt>
    <dgm:pt modelId="{205245C9-023F-49D2-B736-ECBB63447BFB}" type="pres">
      <dgm:prSet presAssocID="{1A44B35C-6F64-43FF-A49E-4063DE0A7F3F}" presName="hierChild4" presStyleCnt="0"/>
      <dgm:spPr/>
    </dgm:pt>
    <dgm:pt modelId="{798A0150-4C7B-4516-A11E-961511C3D4D3}" type="pres">
      <dgm:prSet presAssocID="{1A44B35C-6F64-43FF-A49E-4063DE0A7F3F}" presName="hierChild5" presStyleCnt="0"/>
      <dgm:spPr/>
    </dgm:pt>
    <dgm:pt modelId="{6278A442-B39D-4365-9A62-19B0FA169C2E}" type="pres">
      <dgm:prSet presAssocID="{2CC0A9F3-5F5F-4B9F-9419-20E482AF55D8}" presName="hierChild3" presStyleCnt="0"/>
      <dgm:spPr/>
    </dgm:pt>
    <dgm:pt modelId="{3C4FCA54-CAE8-4A55-B46E-1156A35ACE37}" type="pres">
      <dgm:prSet presAssocID="{750040F8-08A7-4FBA-B2FE-5B357B4D8EB8}" presName="hierRoot1" presStyleCnt="0">
        <dgm:presLayoutVars>
          <dgm:hierBranch val="init"/>
        </dgm:presLayoutVars>
      </dgm:prSet>
      <dgm:spPr/>
    </dgm:pt>
    <dgm:pt modelId="{E4372E65-D07A-4285-93B6-740058007C56}" type="pres">
      <dgm:prSet presAssocID="{750040F8-08A7-4FBA-B2FE-5B357B4D8EB8}" presName="rootComposite1" presStyleCnt="0"/>
      <dgm:spPr/>
    </dgm:pt>
    <dgm:pt modelId="{810C1691-8921-4272-BBCA-6BC1B517A9BA}" type="pres">
      <dgm:prSet presAssocID="{750040F8-08A7-4FBA-B2FE-5B357B4D8EB8}" presName="rootText1" presStyleLbl="node0" presStyleIdx="2" presStyleCnt="3" custScaleX="155288" custScaleY="176756">
        <dgm:presLayoutVars>
          <dgm:chPref val="3"/>
        </dgm:presLayoutVars>
      </dgm:prSet>
      <dgm:spPr/>
    </dgm:pt>
    <dgm:pt modelId="{DDA391E5-FC99-45FF-B545-C432E6B0B53F}" type="pres">
      <dgm:prSet presAssocID="{750040F8-08A7-4FBA-B2FE-5B357B4D8EB8}" presName="rootConnector1" presStyleLbl="node1" presStyleIdx="0" presStyleCnt="0"/>
      <dgm:spPr/>
    </dgm:pt>
    <dgm:pt modelId="{3DD074EC-8991-47BE-8240-A863F659CA77}" type="pres">
      <dgm:prSet presAssocID="{750040F8-08A7-4FBA-B2FE-5B357B4D8EB8}" presName="hierChild2" presStyleCnt="0"/>
      <dgm:spPr/>
    </dgm:pt>
    <dgm:pt modelId="{93F59647-D517-4CD1-A0E2-9970F3E8EE85}" type="pres">
      <dgm:prSet presAssocID="{46468832-4C83-41D5-B3F8-D18C2EC8C209}" presName="Name37" presStyleLbl="parChTrans1D2" presStyleIdx="4" presStyleCnt="6"/>
      <dgm:spPr/>
    </dgm:pt>
    <dgm:pt modelId="{4236F95E-0440-4BEA-8C1B-FCFCC9222680}" type="pres">
      <dgm:prSet presAssocID="{DADAA3AF-87E8-42D0-9AD5-74157DDF73E8}" presName="hierRoot2" presStyleCnt="0">
        <dgm:presLayoutVars>
          <dgm:hierBranch val="init"/>
        </dgm:presLayoutVars>
      </dgm:prSet>
      <dgm:spPr/>
    </dgm:pt>
    <dgm:pt modelId="{3F6D0723-6556-4342-897A-D1F462D6E435}" type="pres">
      <dgm:prSet presAssocID="{DADAA3AF-87E8-42D0-9AD5-74157DDF73E8}" presName="rootComposite" presStyleCnt="0"/>
      <dgm:spPr/>
    </dgm:pt>
    <dgm:pt modelId="{449CB600-21C2-429B-AEA9-FD238BC7180B}" type="pres">
      <dgm:prSet presAssocID="{DADAA3AF-87E8-42D0-9AD5-74157DDF73E8}" presName="rootText" presStyleLbl="node2" presStyleIdx="4" presStyleCnt="6">
        <dgm:presLayoutVars>
          <dgm:chPref val="3"/>
        </dgm:presLayoutVars>
      </dgm:prSet>
      <dgm:spPr/>
    </dgm:pt>
    <dgm:pt modelId="{90D0833C-529B-4536-8933-78E64D412C97}" type="pres">
      <dgm:prSet presAssocID="{DADAA3AF-87E8-42D0-9AD5-74157DDF73E8}" presName="rootConnector" presStyleLbl="node2" presStyleIdx="4" presStyleCnt="6"/>
      <dgm:spPr/>
    </dgm:pt>
    <dgm:pt modelId="{432D7C4A-BCB7-4251-9E55-04BE0B83A69B}" type="pres">
      <dgm:prSet presAssocID="{DADAA3AF-87E8-42D0-9AD5-74157DDF73E8}" presName="hierChild4" presStyleCnt="0"/>
      <dgm:spPr/>
    </dgm:pt>
    <dgm:pt modelId="{89841D97-1EB2-4CD4-8ADF-E10572F1AC24}" type="pres">
      <dgm:prSet presAssocID="{DADAA3AF-87E8-42D0-9AD5-74157DDF73E8}" presName="hierChild5" presStyleCnt="0"/>
      <dgm:spPr/>
    </dgm:pt>
    <dgm:pt modelId="{384E2047-87D5-466B-A7DA-7677EB2AC577}" type="pres">
      <dgm:prSet presAssocID="{2189F40A-CD94-4AE0-AB0B-613BB7E2ED94}" presName="Name37" presStyleLbl="parChTrans1D2" presStyleIdx="5" presStyleCnt="6"/>
      <dgm:spPr/>
    </dgm:pt>
    <dgm:pt modelId="{B99579AB-DCF4-433C-892F-5B7BE0937608}" type="pres">
      <dgm:prSet presAssocID="{6B3CEA72-1E69-4E51-B519-D3143E774715}" presName="hierRoot2" presStyleCnt="0">
        <dgm:presLayoutVars>
          <dgm:hierBranch val="init"/>
        </dgm:presLayoutVars>
      </dgm:prSet>
      <dgm:spPr/>
    </dgm:pt>
    <dgm:pt modelId="{F4214539-25E9-4432-A5EC-ACF885325163}" type="pres">
      <dgm:prSet presAssocID="{6B3CEA72-1E69-4E51-B519-D3143E774715}" presName="rootComposite" presStyleCnt="0"/>
      <dgm:spPr/>
    </dgm:pt>
    <dgm:pt modelId="{800ABEFE-8555-40BD-ADA1-35A01041ECEA}" type="pres">
      <dgm:prSet presAssocID="{6B3CEA72-1E69-4E51-B519-D3143E774715}" presName="rootText" presStyleLbl="node2" presStyleIdx="5" presStyleCnt="6">
        <dgm:presLayoutVars>
          <dgm:chPref val="3"/>
        </dgm:presLayoutVars>
      </dgm:prSet>
      <dgm:spPr/>
    </dgm:pt>
    <dgm:pt modelId="{0D1D8E8F-58C6-4B04-BD41-5EC699EFDB5C}" type="pres">
      <dgm:prSet presAssocID="{6B3CEA72-1E69-4E51-B519-D3143E774715}" presName="rootConnector" presStyleLbl="node2" presStyleIdx="5" presStyleCnt="6"/>
      <dgm:spPr/>
    </dgm:pt>
    <dgm:pt modelId="{2E143067-A189-4689-9486-78B2023073A4}" type="pres">
      <dgm:prSet presAssocID="{6B3CEA72-1E69-4E51-B519-D3143E774715}" presName="hierChild4" presStyleCnt="0"/>
      <dgm:spPr/>
    </dgm:pt>
    <dgm:pt modelId="{FDF91033-0CED-4009-958A-3C510C1E7EAF}" type="pres">
      <dgm:prSet presAssocID="{6B3CEA72-1E69-4E51-B519-D3143E774715}" presName="hierChild5" presStyleCnt="0"/>
      <dgm:spPr/>
    </dgm:pt>
    <dgm:pt modelId="{BA1D0E18-40B3-45A7-AF7C-4E9A212D1E2C}" type="pres">
      <dgm:prSet presAssocID="{750040F8-08A7-4FBA-B2FE-5B357B4D8EB8}" presName="hierChild3" presStyleCnt="0"/>
      <dgm:spPr/>
    </dgm:pt>
  </dgm:ptLst>
  <dgm:cxnLst>
    <dgm:cxn modelId="{09DDC604-C7A8-4D68-88F8-A8671C0F4BF5}" type="presOf" srcId="{A01C00EB-1FA2-4947-AC20-2E46B84AD285}" destId="{345DFF41-06DD-4D31-9C6B-3C6E89A4FF79}" srcOrd="1" destOrd="0" presId="urn:microsoft.com/office/officeart/2005/8/layout/orgChart1"/>
    <dgm:cxn modelId="{7DB0F607-BCDA-4AC0-822B-C82CEB47DBDF}" type="presOf" srcId="{49A5A7AD-3FCF-406E-B91A-CB942141DF2C}" destId="{9BAD62ED-4105-4FF7-A460-690B1B22E00A}" srcOrd="0" destOrd="0" presId="urn:microsoft.com/office/officeart/2005/8/layout/orgChart1"/>
    <dgm:cxn modelId="{D1DEEF0B-7BB0-4010-B26B-4B52FF0AF61D}" srcId="{2CC0A9F3-5F5F-4B9F-9419-20E482AF55D8}" destId="{1A44B35C-6F64-43FF-A49E-4063DE0A7F3F}" srcOrd="1" destOrd="0" parTransId="{2AC42640-F399-46A1-AB18-09096DF8460E}" sibTransId="{B1A9DDAE-8142-464A-A2F6-F7C79786EF6B}"/>
    <dgm:cxn modelId="{2B402E1A-6C58-408B-B21C-2D8C87D39823}" type="presOf" srcId="{8B39E742-6BAC-4FBA-9952-EEBD8C92FB68}" destId="{1F29E55D-96DB-433A-A817-2112A01F8594}" srcOrd="0" destOrd="0" presId="urn:microsoft.com/office/officeart/2005/8/layout/orgChart1"/>
    <dgm:cxn modelId="{DF99481A-AF09-4062-A338-DEC3E4A4A478}" type="presOf" srcId="{DADAA3AF-87E8-42D0-9AD5-74157DDF73E8}" destId="{90D0833C-529B-4536-8933-78E64D412C97}" srcOrd="1" destOrd="0" presId="urn:microsoft.com/office/officeart/2005/8/layout/orgChart1"/>
    <dgm:cxn modelId="{0B89F91C-EED3-41B8-AFEC-FA057AA10536}" type="presOf" srcId="{2AC42640-F399-46A1-AB18-09096DF8460E}" destId="{A7E392C5-CF7C-4041-A10C-FF1F737A6554}" srcOrd="0" destOrd="0" presId="urn:microsoft.com/office/officeart/2005/8/layout/orgChart1"/>
    <dgm:cxn modelId="{122DC121-E981-4AFC-AE28-498A70E55B5B}" type="presOf" srcId="{2CC0A9F3-5F5F-4B9F-9419-20E482AF55D8}" destId="{1310AADD-5A90-4882-B03E-35B9210A76B6}" srcOrd="1" destOrd="0" presId="urn:microsoft.com/office/officeart/2005/8/layout/orgChart1"/>
    <dgm:cxn modelId="{833EE726-D1E0-4808-8281-4FDB7E3E8C66}" type="presOf" srcId="{8B39E742-6BAC-4FBA-9952-EEBD8C92FB68}" destId="{76E5933D-568A-4E5F-B760-3E56D472056B}" srcOrd="1" destOrd="0" presId="urn:microsoft.com/office/officeart/2005/8/layout/orgChart1"/>
    <dgm:cxn modelId="{FC3FF82E-05C6-4598-9B2F-E8472C8F70B5}" srcId="{D2850479-319C-4113-81EE-8997403FBB24}" destId="{52873FC3-2856-4C88-8466-AA4CF0D9845F}" srcOrd="0" destOrd="0" parTransId="{4D2C964B-77F2-4639-A385-2E7DB1878F1B}" sibTransId="{4EC81986-BE59-4CA3-909A-FEF68AB273A6}"/>
    <dgm:cxn modelId="{7D1EB25E-363C-4860-85AF-A0161E55233B}" type="presOf" srcId="{2CC0A9F3-5F5F-4B9F-9419-20E482AF55D8}" destId="{2DC0A6A9-2309-4016-BD96-B16657551580}" srcOrd="0" destOrd="0" presId="urn:microsoft.com/office/officeart/2005/8/layout/orgChart1"/>
    <dgm:cxn modelId="{CBD3CC5F-FE76-43B5-992E-60FF01F998CA}" srcId="{750040F8-08A7-4FBA-B2FE-5B357B4D8EB8}" destId="{DADAA3AF-87E8-42D0-9AD5-74157DDF73E8}" srcOrd="0" destOrd="0" parTransId="{46468832-4C83-41D5-B3F8-D18C2EC8C209}" sibTransId="{393E8A6D-5C34-47FF-B864-37B7E96A832A}"/>
    <dgm:cxn modelId="{6865ED62-06C9-4435-A00C-CD99501075E4}" type="presOf" srcId="{FEE4BC1E-2C03-44A3-880E-6DDAD711AB1F}" destId="{D9BEB879-6E7A-4241-9340-EBC4C65BA366}" srcOrd="0" destOrd="0" presId="urn:microsoft.com/office/officeart/2005/8/layout/orgChart1"/>
    <dgm:cxn modelId="{E43D2C43-24F0-419C-97CE-793B7B31EDC0}" type="presOf" srcId="{6B3CEA72-1E69-4E51-B519-D3143E774715}" destId="{800ABEFE-8555-40BD-ADA1-35A01041ECEA}" srcOrd="0" destOrd="0" presId="urn:microsoft.com/office/officeart/2005/8/layout/orgChart1"/>
    <dgm:cxn modelId="{4DAE0E66-7ED2-4A70-B5BE-8D0EE0575633}" type="presOf" srcId="{1A44B35C-6F64-43FF-A49E-4063DE0A7F3F}" destId="{733BDCF7-F57E-4889-B4F8-167FAB52D51D}" srcOrd="1" destOrd="0" presId="urn:microsoft.com/office/officeart/2005/8/layout/orgChart1"/>
    <dgm:cxn modelId="{A9593E52-E2D0-49DC-ADAF-B7F14D889072}" srcId="{52873FC3-2856-4C88-8466-AA4CF0D9845F}" destId="{A01C00EB-1FA2-4947-AC20-2E46B84AD285}" srcOrd="1" destOrd="0" parTransId="{3992EF3B-66FD-43B0-8307-9C48B55EF1EF}" sibTransId="{7BDEFD76-D399-401C-8E47-2266B7DC3B3A}"/>
    <dgm:cxn modelId="{93793754-78BB-4EED-8F8F-C3C0335EEE60}" type="presOf" srcId="{46468832-4C83-41D5-B3F8-D18C2EC8C209}" destId="{93F59647-D517-4CD1-A0E2-9970F3E8EE85}" srcOrd="0" destOrd="0" presId="urn:microsoft.com/office/officeart/2005/8/layout/orgChart1"/>
    <dgm:cxn modelId="{77B1297E-A023-4D28-BE5C-3D7B93645C0F}" type="presOf" srcId="{D2850479-319C-4113-81EE-8997403FBB24}" destId="{B6FD2311-C93E-4D3A-AC7E-57CCD0A7907F}" srcOrd="0" destOrd="0" presId="urn:microsoft.com/office/officeart/2005/8/layout/orgChart1"/>
    <dgm:cxn modelId="{10F31A80-A630-4D71-8C27-C9600B3386F5}" srcId="{D2850479-319C-4113-81EE-8997403FBB24}" destId="{750040F8-08A7-4FBA-B2FE-5B357B4D8EB8}" srcOrd="2" destOrd="0" parTransId="{4AD1F07A-9CE3-4A86-B985-40EF8D431E6E}" sibTransId="{B692DA27-3A4E-4CFB-B8F1-4103359FD0C1}"/>
    <dgm:cxn modelId="{B4ED178C-5E0B-49B7-B5C9-2436428DE6AC}" srcId="{52873FC3-2856-4C88-8466-AA4CF0D9845F}" destId="{49A5A7AD-3FCF-406E-B91A-CB942141DF2C}" srcOrd="0" destOrd="0" parTransId="{5E9246D6-947A-4410-9001-030FFF8FA3FF}" sibTransId="{484BFE57-1F3F-4C89-A93E-1B856CD787FB}"/>
    <dgm:cxn modelId="{CC66EB8C-EDFE-483F-9B0F-1BFF66E2593B}" type="presOf" srcId="{2189F40A-CD94-4AE0-AB0B-613BB7E2ED94}" destId="{384E2047-87D5-466B-A7DA-7677EB2AC577}" srcOrd="0" destOrd="0" presId="urn:microsoft.com/office/officeart/2005/8/layout/orgChart1"/>
    <dgm:cxn modelId="{AEF00898-B699-4C45-89E7-F3CC50DBE693}" type="presOf" srcId="{52873FC3-2856-4C88-8466-AA4CF0D9845F}" destId="{8E8A7A20-AACE-4FD8-B336-E610ADA5BEFF}" srcOrd="0" destOrd="0" presId="urn:microsoft.com/office/officeart/2005/8/layout/orgChart1"/>
    <dgm:cxn modelId="{5F5895A6-A70F-4AF3-A1EE-97295FCFD696}" type="presOf" srcId="{DADAA3AF-87E8-42D0-9AD5-74157DDF73E8}" destId="{449CB600-21C2-429B-AEA9-FD238BC7180B}" srcOrd="0" destOrd="0" presId="urn:microsoft.com/office/officeart/2005/8/layout/orgChart1"/>
    <dgm:cxn modelId="{F61EA2A6-F958-4A3B-BB3B-A6C08A931370}" type="presOf" srcId="{5E9246D6-947A-4410-9001-030FFF8FA3FF}" destId="{1653562F-5CBE-4325-B806-597760FCE0B6}" srcOrd="0" destOrd="0" presId="urn:microsoft.com/office/officeart/2005/8/layout/orgChart1"/>
    <dgm:cxn modelId="{F81132A8-A9D2-43A6-838B-29D51E57E64D}" type="presOf" srcId="{6B3CEA72-1E69-4E51-B519-D3143E774715}" destId="{0D1D8E8F-58C6-4B04-BD41-5EC699EFDB5C}" srcOrd="1" destOrd="0" presId="urn:microsoft.com/office/officeart/2005/8/layout/orgChart1"/>
    <dgm:cxn modelId="{98C462B3-4A28-4536-ADFF-08A20A891CA4}" type="presOf" srcId="{52873FC3-2856-4C88-8466-AA4CF0D9845F}" destId="{263353C2-F2FE-4961-A004-8FFDE3082B6C}" srcOrd="1" destOrd="0" presId="urn:microsoft.com/office/officeart/2005/8/layout/orgChart1"/>
    <dgm:cxn modelId="{E442B4C8-21DF-4E09-8312-B900F58F5B2B}" type="presOf" srcId="{750040F8-08A7-4FBA-B2FE-5B357B4D8EB8}" destId="{DDA391E5-FC99-45FF-B545-C432E6B0B53F}" srcOrd="1" destOrd="0" presId="urn:microsoft.com/office/officeart/2005/8/layout/orgChart1"/>
    <dgm:cxn modelId="{822019CF-6CE2-4F12-840D-2CC9DDB3EC84}" type="presOf" srcId="{A01C00EB-1FA2-4947-AC20-2E46B84AD285}" destId="{2D186BDC-7B86-49C2-BD5F-9EDB45F2F547}" srcOrd="0" destOrd="0" presId="urn:microsoft.com/office/officeart/2005/8/layout/orgChart1"/>
    <dgm:cxn modelId="{BBAD80DA-32F5-407C-B532-0746140C928A}" type="presOf" srcId="{750040F8-08A7-4FBA-B2FE-5B357B4D8EB8}" destId="{810C1691-8921-4272-BBCA-6BC1B517A9BA}" srcOrd="0" destOrd="0" presId="urn:microsoft.com/office/officeart/2005/8/layout/orgChart1"/>
    <dgm:cxn modelId="{B0D511E1-C5EC-46A0-85A8-F3E0A1C9D348}" type="presOf" srcId="{1A44B35C-6F64-43FF-A49E-4063DE0A7F3F}" destId="{3F95D677-A7E8-464A-9F2A-40732EBA2BB3}" srcOrd="0" destOrd="0" presId="urn:microsoft.com/office/officeart/2005/8/layout/orgChart1"/>
    <dgm:cxn modelId="{A4794DE5-5E67-4132-A883-2B44DF053CBC}" srcId="{D2850479-319C-4113-81EE-8997403FBB24}" destId="{2CC0A9F3-5F5F-4B9F-9419-20E482AF55D8}" srcOrd="1" destOrd="0" parTransId="{136C0E15-6452-4B45-9F7E-8250D2DB0C63}" sibTransId="{F967AB22-CF35-411C-9892-0B499D8F2E0A}"/>
    <dgm:cxn modelId="{D93C88E6-210A-4C8D-ABDA-52E999B41E47}" srcId="{750040F8-08A7-4FBA-B2FE-5B357B4D8EB8}" destId="{6B3CEA72-1E69-4E51-B519-D3143E774715}" srcOrd="1" destOrd="0" parTransId="{2189F40A-CD94-4AE0-AB0B-613BB7E2ED94}" sibTransId="{07A65011-282F-4686-AE1A-70A60513402A}"/>
    <dgm:cxn modelId="{329040F6-47A2-4DBC-B328-DC3030188958}" srcId="{2CC0A9F3-5F5F-4B9F-9419-20E482AF55D8}" destId="{8B39E742-6BAC-4FBA-9952-EEBD8C92FB68}" srcOrd="0" destOrd="0" parTransId="{FEE4BC1E-2C03-44A3-880E-6DDAD711AB1F}" sibTransId="{C6E8848E-ED10-4843-9524-7ED2A481E1A0}"/>
    <dgm:cxn modelId="{AAB6DBF8-4E4C-4B31-9371-11E770A60030}" type="presOf" srcId="{49A5A7AD-3FCF-406E-B91A-CB942141DF2C}" destId="{0155B0E1-EC74-4E75-9A60-2C24B9BB19C1}" srcOrd="1" destOrd="0" presId="urn:microsoft.com/office/officeart/2005/8/layout/orgChart1"/>
    <dgm:cxn modelId="{7F8A65FD-75FF-4B18-98A6-FCA87F6A66C8}" type="presOf" srcId="{3992EF3B-66FD-43B0-8307-9C48B55EF1EF}" destId="{FFC89C8F-AE27-4843-9ACE-EDD4B9FDF985}" srcOrd="0" destOrd="0" presId="urn:microsoft.com/office/officeart/2005/8/layout/orgChart1"/>
    <dgm:cxn modelId="{BD7C0E91-A2A9-47D3-95CE-44B4AE81791B}" type="presParOf" srcId="{B6FD2311-C93E-4D3A-AC7E-57CCD0A7907F}" destId="{A432206B-C4CC-4AD3-804C-80E4C82410FC}" srcOrd="0" destOrd="0" presId="urn:microsoft.com/office/officeart/2005/8/layout/orgChart1"/>
    <dgm:cxn modelId="{0BCCE39A-2D7B-406C-88DE-1B0FA0C67B14}" type="presParOf" srcId="{A432206B-C4CC-4AD3-804C-80E4C82410FC}" destId="{37C17D81-9A3A-402B-A902-39EFAD2160D1}" srcOrd="0" destOrd="0" presId="urn:microsoft.com/office/officeart/2005/8/layout/orgChart1"/>
    <dgm:cxn modelId="{E1007036-1C2E-47F8-92CF-12C74DA0A3F9}" type="presParOf" srcId="{37C17D81-9A3A-402B-A902-39EFAD2160D1}" destId="{8E8A7A20-AACE-4FD8-B336-E610ADA5BEFF}" srcOrd="0" destOrd="0" presId="urn:microsoft.com/office/officeart/2005/8/layout/orgChart1"/>
    <dgm:cxn modelId="{F46493BB-698A-431E-B90F-78591B7822C7}" type="presParOf" srcId="{37C17D81-9A3A-402B-A902-39EFAD2160D1}" destId="{263353C2-F2FE-4961-A004-8FFDE3082B6C}" srcOrd="1" destOrd="0" presId="urn:microsoft.com/office/officeart/2005/8/layout/orgChart1"/>
    <dgm:cxn modelId="{702CBAB8-E8B0-4DF1-9F4C-4CAB7654F9FE}" type="presParOf" srcId="{A432206B-C4CC-4AD3-804C-80E4C82410FC}" destId="{F8F22BAF-AB47-495A-B83F-FA43DDE298A4}" srcOrd="1" destOrd="0" presId="urn:microsoft.com/office/officeart/2005/8/layout/orgChart1"/>
    <dgm:cxn modelId="{BCD06DC4-250D-41ED-980B-CB56A81E82CF}" type="presParOf" srcId="{F8F22BAF-AB47-495A-B83F-FA43DDE298A4}" destId="{1653562F-5CBE-4325-B806-597760FCE0B6}" srcOrd="0" destOrd="0" presId="urn:microsoft.com/office/officeart/2005/8/layout/orgChart1"/>
    <dgm:cxn modelId="{D6598506-1A82-4F54-8D2A-ACC41985F584}" type="presParOf" srcId="{F8F22BAF-AB47-495A-B83F-FA43DDE298A4}" destId="{E9A9E9B7-9334-4C94-ACDB-5C28E12E9877}" srcOrd="1" destOrd="0" presId="urn:microsoft.com/office/officeart/2005/8/layout/orgChart1"/>
    <dgm:cxn modelId="{E35BC011-B751-4CAF-93C5-C6FF3D54177D}" type="presParOf" srcId="{E9A9E9B7-9334-4C94-ACDB-5C28E12E9877}" destId="{9783AFC7-6464-4B30-8B57-FD85A55B6AED}" srcOrd="0" destOrd="0" presId="urn:microsoft.com/office/officeart/2005/8/layout/orgChart1"/>
    <dgm:cxn modelId="{C7EC0FE0-B98C-4D82-BC79-64F6FBC13408}" type="presParOf" srcId="{9783AFC7-6464-4B30-8B57-FD85A55B6AED}" destId="{9BAD62ED-4105-4FF7-A460-690B1B22E00A}" srcOrd="0" destOrd="0" presId="urn:microsoft.com/office/officeart/2005/8/layout/orgChart1"/>
    <dgm:cxn modelId="{65EF3543-8CE0-4C45-9F7E-77B480C98BA6}" type="presParOf" srcId="{9783AFC7-6464-4B30-8B57-FD85A55B6AED}" destId="{0155B0E1-EC74-4E75-9A60-2C24B9BB19C1}" srcOrd="1" destOrd="0" presId="urn:microsoft.com/office/officeart/2005/8/layout/orgChart1"/>
    <dgm:cxn modelId="{B6960A2D-7775-4CF5-AB67-D71DA1565C7C}" type="presParOf" srcId="{E9A9E9B7-9334-4C94-ACDB-5C28E12E9877}" destId="{53B4A889-8423-4418-B60B-9A8C1216B93F}" srcOrd="1" destOrd="0" presId="urn:microsoft.com/office/officeart/2005/8/layout/orgChart1"/>
    <dgm:cxn modelId="{0787C931-641B-4FBB-B25D-33EF8D2A8B43}" type="presParOf" srcId="{E9A9E9B7-9334-4C94-ACDB-5C28E12E9877}" destId="{99E30084-100B-4265-94B5-64ACF8CBFBE5}" srcOrd="2" destOrd="0" presId="urn:microsoft.com/office/officeart/2005/8/layout/orgChart1"/>
    <dgm:cxn modelId="{01C28113-D528-4F13-BEB7-4AD97A3189F7}" type="presParOf" srcId="{F8F22BAF-AB47-495A-B83F-FA43DDE298A4}" destId="{FFC89C8F-AE27-4843-9ACE-EDD4B9FDF985}" srcOrd="2" destOrd="0" presId="urn:microsoft.com/office/officeart/2005/8/layout/orgChart1"/>
    <dgm:cxn modelId="{F279F9D5-1F9D-4E94-8166-D440F53F8663}" type="presParOf" srcId="{F8F22BAF-AB47-495A-B83F-FA43DDE298A4}" destId="{ED85B96B-B3F7-454D-8622-BA133221FCC5}" srcOrd="3" destOrd="0" presId="urn:microsoft.com/office/officeart/2005/8/layout/orgChart1"/>
    <dgm:cxn modelId="{B512FCA3-0753-4AC9-BD16-7CA394A22680}" type="presParOf" srcId="{ED85B96B-B3F7-454D-8622-BA133221FCC5}" destId="{66C360BE-0FAA-46D0-9D6E-CF1BC79486E6}" srcOrd="0" destOrd="0" presId="urn:microsoft.com/office/officeart/2005/8/layout/orgChart1"/>
    <dgm:cxn modelId="{E4993A7E-D290-4A1C-B177-5FBF3DAE7475}" type="presParOf" srcId="{66C360BE-0FAA-46D0-9D6E-CF1BC79486E6}" destId="{2D186BDC-7B86-49C2-BD5F-9EDB45F2F547}" srcOrd="0" destOrd="0" presId="urn:microsoft.com/office/officeart/2005/8/layout/orgChart1"/>
    <dgm:cxn modelId="{DD86798A-2A87-47A0-B108-8E05492C085F}" type="presParOf" srcId="{66C360BE-0FAA-46D0-9D6E-CF1BC79486E6}" destId="{345DFF41-06DD-4D31-9C6B-3C6E89A4FF79}" srcOrd="1" destOrd="0" presId="urn:microsoft.com/office/officeart/2005/8/layout/orgChart1"/>
    <dgm:cxn modelId="{00AD0B9D-AB61-4EDD-BF85-819FD819342B}" type="presParOf" srcId="{ED85B96B-B3F7-454D-8622-BA133221FCC5}" destId="{481C6CAA-6A92-4575-8CC2-055EECECCA3A}" srcOrd="1" destOrd="0" presId="urn:microsoft.com/office/officeart/2005/8/layout/orgChart1"/>
    <dgm:cxn modelId="{0729A407-0356-4C7F-A23D-84C83CA6520C}" type="presParOf" srcId="{ED85B96B-B3F7-454D-8622-BA133221FCC5}" destId="{15209491-9E54-47F6-AAB5-509D09238247}" srcOrd="2" destOrd="0" presId="urn:microsoft.com/office/officeart/2005/8/layout/orgChart1"/>
    <dgm:cxn modelId="{D3BE51CA-092C-4298-A96D-4460EEF73EEA}" type="presParOf" srcId="{A432206B-C4CC-4AD3-804C-80E4C82410FC}" destId="{256108D3-5B04-4949-8174-3BC0E3486F00}" srcOrd="2" destOrd="0" presId="urn:microsoft.com/office/officeart/2005/8/layout/orgChart1"/>
    <dgm:cxn modelId="{55B2A817-5403-43ED-AD23-E0D4B350FC13}" type="presParOf" srcId="{B6FD2311-C93E-4D3A-AC7E-57CCD0A7907F}" destId="{DE2A0E5F-C8DA-4DE8-A91D-5A1E50B6FE2E}" srcOrd="1" destOrd="0" presId="urn:microsoft.com/office/officeart/2005/8/layout/orgChart1"/>
    <dgm:cxn modelId="{1915FF9B-496B-497A-9488-814C73F52717}" type="presParOf" srcId="{DE2A0E5F-C8DA-4DE8-A91D-5A1E50B6FE2E}" destId="{B506B222-EB80-43A0-A15B-86DFE9B03A70}" srcOrd="0" destOrd="0" presId="urn:microsoft.com/office/officeart/2005/8/layout/orgChart1"/>
    <dgm:cxn modelId="{73508101-348A-4F6E-BACE-F5D6877DF1A0}" type="presParOf" srcId="{B506B222-EB80-43A0-A15B-86DFE9B03A70}" destId="{2DC0A6A9-2309-4016-BD96-B16657551580}" srcOrd="0" destOrd="0" presId="urn:microsoft.com/office/officeart/2005/8/layout/orgChart1"/>
    <dgm:cxn modelId="{5F2AB160-7D55-4478-BBCD-FCC2645EBE92}" type="presParOf" srcId="{B506B222-EB80-43A0-A15B-86DFE9B03A70}" destId="{1310AADD-5A90-4882-B03E-35B9210A76B6}" srcOrd="1" destOrd="0" presId="urn:microsoft.com/office/officeart/2005/8/layout/orgChart1"/>
    <dgm:cxn modelId="{91001383-B708-484A-A5A4-16D7E1B02CC2}" type="presParOf" srcId="{DE2A0E5F-C8DA-4DE8-A91D-5A1E50B6FE2E}" destId="{0F914D2F-C801-41C3-8D0D-4F7AB92A251A}" srcOrd="1" destOrd="0" presId="urn:microsoft.com/office/officeart/2005/8/layout/orgChart1"/>
    <dgm:cxn modelId="{8A05F66B-E563-4B33-B6BD-2E629FB175CE}" type="presParOf" srcId="{0F914D2F-C801-41C3-8D0D-4F7AB92A251A}" destId="{D9BEB879-6E7A-4241-9340-EBC4C65BA366}" srcOrd="0" destOrd="0" presId="urn:microsoft.com/office/officeart/2005/8/layout/orgChart1"/>
    <dgm:cxn modelId="{E387FEB7-A3A2-483B-B3E3-B9F917E6AB8C}" type="presParOf" srcId="{0F914D2F-C801-41C3-8D0D-4F7AB92A251A}" destId="{0E7BA59C-6807-4A07-B9CD-D41C1AC0FF2B}" srcOrd="1" destOrd="0" presId="urn:microsoft.com/office/officeart/2005/8/layout/orgChart1"/>
    <dgm:cxn modelId="{2FDF575A-FEFF-45C3-8FC7-111118CA9AD6}" type="presParOf" srcId="{0E7BA59C-6807-4A07-B9CD-D41C1AC0FF2B}" destId="{EDBF2D0E-B4EE-437B-8ACD-22D18BA9DF5A}" srcOrd="0" destOrd="0" presId="urn:microsoft.com/office/officeart/2005/8/layout/orgChart1"/>
    <dgm:cxn modelId="{24E9FFAE-EE53-4EC5-A9CB-15DF1DD44054}" type="presParOf" srcId="{EDBF2D0E-B4EE-437B-8ACD-22D18BA9DF5A}" destId="{1F29E55D-96DB-433A-A817-2112A01F8594}" srcOrd="0" destOrd="0" presId="urn:microsoft.com/office/officeart/2005/8/layout/orgChart1"/>
    <dgm:cxn modelId="{7CA986F2-3ED2-47AB-AC84-E81B17E3EEC0}" type="presParOf" srcId="{EDBF2D0E-B4EE-437B-8ACD-22D18BA9DF5A}" destId="{76E5933D-568A-4E5F-B760-3E56D472056B}" srcOrd="1" destOrd="0" presId="urn:microsoft.com/office/officeart/2005/8/layout/orgChart1"/>
    <dgm:cxn modelId="{AE97DFF3-CB50-46CC-98D9-A47F39F3997D}" type="presParOf" srcId="{0E7BA59C-6807-4A07-B9CD-D41C1AC0FF2B}" destId="{E4E32411-79E3-472C-836B-1E98F148A8F6}" srcOrd="1" destOrd="0" presId="urn:microsoft.com/office/officeart/2005/8/layout/orgChart1"/>
    <dgm:cxn modelId="{6AF6844F-4C8B-4726-B6AF-CE4CDD57E600}" type="presParOf" srcId="{0E7BA59C-6807-4A07-B9CD-D41C1AC0FF2B}" destId="{0CBA22CD-FB7C-4F50-A73A-6DE93E69828C}" srcOrd="2" destOrd="0" presId="urn:microsoft.com/office/officeart/2005/8/layout/orgChart1"/>
    <dgm:cxn modelId="{35914087-C711-4279-95F7-F6566502809A}" type="presParOf" srcId="{0F914D2F-C801-41C3-8D0D-4F7AB92A251A}" destId="{A7E392C5-CF7C-4041-A10C-FF1F737A6554}" srcOrd="2" destOrd="0" presId="urn:microsoft.com/office/officeart/2005/8/layout/orgChart1"/>
    <dgm:cxn modelId="{2BEE4ECF-C7DE-4966-8CBA-C50794D522A1}" type="presParOf" srcId="{0F914D2F-C801-41C3-8D0D-4F7AB92A251A}" destId="{C8DF87B5-25CB-416D-8CB3-DA262F48AD72}" srcOrd="3" destOrd="0" presId="urn:microsoft.com/office/officeart/2005/8/layout/orgChart1"/>
    <dgm:cxn modelId="{5ED8BD98-6E57-45B9-B50A-60932400EF2C}" type="presParOf" srcId="{C8DF87B5-25CB-416D-8CB3-DA262F48AD72}" destId="{F53E89CC-3B94-426D-96AD-65538F4DD8DA}" srcOrd="0" destOrd="0" presId="urn:microsoft.com/office/officeart/2005/8/layout/orgChart1"/>
    <dgm:cxn modelId="{3C268A1D-6338-41F5-AA44-2D6D364A6283}" type="presParOf" srcId="{F53E89CC-3B94-426D-96AD-65538F4DD8DA}" destId="{3F95D677-A7E8-464A-9F2A-40732EBA2BB3}" srcOrd="0" destOrd="0" presId="urn:microsoft.com/office/officeart/2005/8/layout/orgChart1"/>
    <dgm:cxn modelId="{E3DE0D0F-4D40-48D4-AE17-57C1AACB046D}" type="presParOf" srcId="{F53E89CC-3B94-426D-96AD-65538F4DD8DA}" destId="{733BDCF7-F57E-4889-B4F8-167FAB52D51D}" srcOrd="1" destOrd="0" presId="urn:microsoft.com/office/officeart/2005/8/layout/orgChart1"/>
    <dgm:cxn modelId="{3404A027-D17D-48D7-A18D-FF7C435CE1F0}" type="presParOf" srcId="{C8DF87B5-25CB-416D-8CB3-DA262F48AD72}" destId="{205245C9-023F-49D2-B736-ECBB63447BFB}" srcOrd="1" destOrd="0" presId="urn:microsoft.com/office/officeart/2005/8/layout/orgChart1"/>
    <dgm:cxn modelId="{7650EDA1-B248-44E5-ABB9-1405AB6F4845}" type="presParOf" srcId="{C8DF87B5-25CB-416D-8CB3-DA262F48AD72}" destId="{798A0150-4C7B-4516-A11E-961511C3D4D3}" srcOrd="2" destOrd="0" presId="urn:microsoft.com/office/officeart/2005/8/layout/orgChart1"/>
    <dgm:cxn modelId="{B2FAE552-60C7-48D0-9297-AA3A3499384D}" type="presParOf" srcId="{DE2A0E5F-C8DA-4DE8-A91D-5A1E50B6FE2E}" destId="{6278A442-B39D-4365-9A62-19B0FA169C2E}" srcOrd="2" destOrd="0" presId="urn:microsoft.com/office/officeart/2005/8/layout/orgChart1"/>
    <dgm:cxn modelId="{C75594D3-85BB-4E0E-B74D-237D2DCDE37C}" type="presParOf" srcId="{B6FD2311-C93E-4D3A-AC7E-57CCD0A7907F}" destId="{3C4FCA54-CAE8-4A55-B46E-1156A35ACE37}" srcOrd="2" destOrd="0" presId="urn:microsoft.com/office/officeart/2005/8/layout/orgChart1"/>
    <dgm:cxn modelId="{DB2B14B5-971E-4E74-BF95-8587563A2B4A}" type="presParOf" srcId="{3C4FCA54-CAE8-4A55-B46E-1156A35ACE37}" destId="{E4372E65-D07A-4285-93B6-740058007C56}" srcOrd="0" destOrd="0" presId="urn:microsoft.com/office/officeart/2005/8/layout/orgChart1"/>
    <dgm:cxn modelId="{EA78C333-D116-4983-AB53-8DF5758B228C}" type="presParOf" srcId="{E4372E65-D07A-4285-93B6-740058007C56}" destId="{810C1691-8921-4272-BBCA-6BC1B517A9BA}" srcOrd="0" destOrd="0" presId="urn:microsoft.com/office/officeart/2005/8/layout/orgChart1"/>
    <dgm:cxn modelId="{4CF01A5C-D241-4D84-9945-F90904C85C5F}" type="presParOf" srcId="{E4372E65-D07A-4285-93B6-740058007C56}" destId="{DDA391E5-FC99-45FF-B545-C432E6B0B53F}" srcOrd="1" destOrd="0" presId="urn:microsoft.com/office/officeart/2005/8/layout/orgChart1"/>
    <dgm:cxn modelId="{6F1ABC20-2BDC-4E3D-836F-8D9E91EDF76B}" type="presParOf" srcId="{3C4FCA54-CAE8-4A55-B46E-1156A35ACE37}" destId="{3DD074EC-8991-47BE-8240-A863F659CA77}" srcOrd="1" destOrd="0" presId="urn:microsoft.com/office/officeart/2005/8/layout/orgChart1"/>
    <dgm:cxn modelId="{DD5ED4DA-B1BD-442E-A96D-A0EE27CE2940}" type="presParOf" srcId="{3DD074EC-8991-47BE-8240-A863F659CA77}" destId="{93F59647-D517-4CD1-A0E2-9970F3E8EE85}" srcOrd="0" destOrd="0" presId="urn:microsoft.com/office/officeart/2005/8/layout/orgChart1"/>
    <dgm:cxn modelId="{F81996DC-64BC-415D-9F59-7555A9144940}" type="presParOf" srcId="{3DD074EC-8991-47BE-8240-A863F659CA77}" destId="{4236F95E-0440-4BEA-8C1B-FCFCC9222680}" srcOrd="1" destOrd="0" presId="urn:microsoft.com/office/officeart/2005/8/layout/orgChart1"/>
    <dgm:cxn modelId="{0F89E281-B65A-443C-AB1B-FC2C2DB8C596}" type="presParOf" srcId="{4236F95E-0440-4BEA-8C1B-FCFCC9222680}" destId="{3F6D0723-6556-4342-897A-D1F462D6E435}" srcOrd="0" destOrd="0" presId="urn:microsoft.com/office/officeart/2005/8/layout/orgChart1"/>
    <dgm:cxn modelId="{72D41D21-3565-4375-90FB-9D52569A4F62}" type="presParOf" srcId="{3F6D0723-6556-4342-897A-D1F462D6E435}" destId="{449CB600-21C2-429B-AEA9-FD238BC7180B}" srcOrd="0" destOrd="0" presId="urn:microsoft.com/office/officeart/2005/8/layout/orgChart1"/>
    <dgm:cxn modelId="{E3F4BD10-3464-45AD-B814-B6EBB5B74BED}" type="presParOf" srcId="{3F6D0723-6556-4342-897A-D1F462D6E435}" destId="{90D0833C-529B-4536-8933-78E64D412C97}" srcOrd="1" destOrd="0" presId="urn:microsoft.com/office/officeart/2005/8/layout/orgChart1"/>
    <dgm:cxn modelId="{7E27D8AB-BC1B-4885-8F7C-89BDA3B111EE}" type="presParOf" srcId="{4236F95E-0440-4BEA-8C1B-FCFCC9222680}" destId="{432D7C4A-BCB7-4251-9E55-04BE0B83A69B}" srcOrd="1" destOrd="0" presId="urn:microsoft.com/office/officeart/2005/8/layout/orgChart1"/>
    <dgm:cxn modelId="{1838A6DA-1455-4668-BC44-9C3890E2E6BD}" type="presParOf" srcId="{4236F95E-0440-4BEA-8C1B-FCFCC9222680}" destId="{89841D97-1EB2-4CD4-8ADF-E10572F1AC24}" srcOrd="2" destOrd="0" presId="urn:microsoft.com/office/officeart/2005/8/layout/orgChart1"/>
    <dgm:cxn modelId="{61840270-6092-4843-9B44-251D56C46614}" type="presParOf" srcId="{3DD074EC-8991-47BE-8240-A863F659CA77}" destId="{384E2047-87D5-466B-A7DA-7677EB2AC577}" srcOrd="2" destOrd="0" presId="urn:microsoft.com/office/officeart/2005/8/layout/orgChart1"/>
    <dgm:cxn modelId="{E852D19F-A516-44BA-82FA-052DA1910EEC}" type="presParOf" srcId="{3DD074EC-8991-47BE-8240-A863F659CA77}" destId="{B99579AB-DCF4-433C-892F-5B7BE0937608}" srcOrd="3" destOrd="0" presId="urn:microsoft.com/office/officeart/2005/8/layout/orgChart1"/>
    <dgm:cxn modelId="{15ECFE2E-7120-4499-B9EC-8DA5B81FE9CA}" type="presParOf" srcId="{B99579AB-DCF4-433C-892F-5B7BE0937608}" destId="{F4214539-25E9-4432-A5EC-ACF885325163}" srcOrd="0" destOrd="0" presId="urn:microsoft.com/office/officeart/2005/8/layout/orgChart1"/>
    <dgm:cxn modelId="{21AFA6EE-0CF8-4E8B-AF21-AF7732A84569}" type="presParOf" srcId="{F4214539-25E9-4432-A5EC-ACF885325163}" destId="{800ABEFE-8555-40BD-ADA1-35A01041ECEA}" srcOrd="0" destOrd="0" presId="urn:microsoft.com/office/officeart/2005/8/layout/orgChart1"/>
    <dgm:cxn modelId="{B0F0B352-6F0D-4D53-A955-9C16820DBABF}" type="presParOf" srcId="{F4214539-25E9-4432-A5EC-ACF885325163}" destId="{0D1D8E8F-58C6-4B04-BD41-5EC699EFDB5C}" srcOrd="1" destOrd="0" presId="urn:microsoft.com/office/officeart/2005/8/layout/orgChart1"/>
    <dgm:cxn modelId="{09F29FC3-212E-4DE8-927E-710BA7E7B400}" type="presParOf" srcId="{B99579AB-DCF4-433C-892F-5B7BE0937608}" destId="{2E143067-A189-4689-9486-78B2023073A4}" srcOrd="1" destOrd="0" presId="urn:microsoft.com/office/officeart/2005/8/layout/orgChart1"/>
    <dgm:cxn modelId="{2F2BDB93-69CA-4C89-B80B-F46BF3B3A2BC}" type="presParOf" srcId="{B99579AB-DCF4-433C-892F-5B7BE0937608}" destId="{FDF91033-0CED-4009-958A-3C510C1E7EAF}" srcOrd="2" destOrd="0" presId="urn:microsoft.com/office/officeart/2005/8/layout/orgChart1"/>
    <dgm:cxn modelId="{7D720491-268E-45AE-8732-AD2AB3620CDA}" type="presParOf" srcId="{3C4FCA54-CAE8-4A55-B46E-1156A35ACE37}" destId="{BA1D0E18-40B3-45A7-AF7C-4E9A212D1E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60459-036B-4963-BE46-17EB353ACB09}"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241CA0B8-4439-48AA-9813-AD09CDD1C35B}">
      <dgm:prSet/>
      <dgm:spPr/>
      <dgm:t>
        <a:bodyPr/>
        <a:lstStyle/>
        <a:p>
          <a:pPr rtl="0"/>
          <a:r>
            <a:rPr lang="en-US"/>
            <a:t>This is a judgment free zone!</a:t>
          </a:r>
        </a:p>
      </dgm:t>
    </dgm:pt>
    <dgm:pt modelId="{544452C0-6778-482C-AE85-3E75A3B85E6A}" type="parTrans" cxnId="{81B98461-AE31-4F44-8DBB-487AE7759D67}">
      <dgm:prSet/>
      <dgm:spPr/>
      <dgm:t>
        <a:bodyPr/>
        <a:lstStyle/>
        <a:p>
          <a:endParaRPr lang="en-US"/>
        </a:p>
      </dgm:t>
    </dgm:pt>
    <dgm:pt modelId="{94BBFA3F-75AB-4D77-ADEB-F2DF2E4BC36E}" type="sibTrans" cxnId="{81B98461-AE31-4F44-8DBB-487AE7759D67}">
      <dgm:prSet/>
      <dgm:spPr/>
      <dgm:t>
        <a:bodyPr/>
        <a:lstStyle/>
        <a:p>
          <a:endParaRPr lang="en-US"/>
        </a:p>
      </dgm:t>
    </dgm:pt>
    <dgm:pt modelId="{DCEC9BFC-A42F-4029-BE76-233E905587C1}">
      <dgm:prSet/>
      <dgm:spPr/>
      <dgm:t>
        <a:bodyPr/>
        <a:lstStyle/>
        <a:p>
          <a:pPr rtl="0"/>
          <a:r>
            <a:rPr lang="en-US"/>
            <a:t>All opinions and thoughts are of value.</a:t>
          </a:r>
        </a:p>
      </dgm:t>
    </dgm:pt>
    <dgm:pt modelId="{DFC130AA-86C5-4521-B48D-80B6DDF98FDE}" type="parTrans" cxnId="{98D71C4C-8CB7-4955-9284-541A3A661D7B}">
      <dgm:prSet/>
      <dgm:spPr/>
      <dgm:t>
        <a:bodyPr/>
        <a:lstStyle/>
        <a:p>
          <a:endParaRPr lang="en-US"/>
        </a:p>
      </dgm:t>
    </dgm:pt>
    <dgm:pt modelId="{20CFB4AE-11BB-4DDB-B8B1-A4F471443E59}" type="sibTrans" cxnId="{98D71C4C-8CB7-4955-9284-541A3A661D7B}">
      <dgm:prSet/>
      <dgm:spPr/>
      <dgm:t>
        <a:bodyPr/>
        <a:lstStyle/>
        <a:p>
          <a:endParaRPr lang="en-US"/>
        </a:p>
      </dgm:t>
    </dgm:pt>
    <dgm:pt modelId="{626AD2DA-A91C-4C7C-A057-7E61E26D22BD}">
      <dgm:prSet/>
      <dgm:spPr/>
      <dgm:t>
        <a:bodyPr/>
        <a:lstStyle/>
        <a:p>
          <a:pPr rtl="0"/>
          <a:r>
            <a:rPr lang="en-US"/>
            <a:t>Everyone is involved in the discussions.</a:t>
          </a:r>
        </a:p>
      </dgm:t>
    </dgm:pt>
    <dgm:pt modelId="{69EF7338-AB2C-4199-B401-1C530C484B49}" type="parTrans" cxnId="{BBCB3502-E911-4B6A-8410-DD4FF161A315}">
      <dgm:prSet/>
      <dgm:spPr/>
      <dgm:t>
        <a:bodyPr/>
        <a:lstStyle/>
        <a:p>
          <a:endParaRPr lang="en-US"/>
        </a:p>
      </dgm:t>
    </dgm:pt>
    <dgm:pt modelId="{AD65122E-46A5-490C-A966-2D73905BBE2A}" type="sibTrans" cxnId="{BBCB3502-E911-4B6A-8410-DD4FF161A315}">
      <dgm:prSet/>
      <dgm:spPr/>
      <dgm:t>
        <a:bodyPr/>
        <a:lstStyle/>
        <a:p>
          <a:endParaRPr lang="en-US"/>
        </a:p>
      </dgm:t>
    </dgm:pt>
    <dgm:pt modelId="{F805C970-4E00-43CC-A288-38CCF0F3849F}">
      <dgm:prSet/>
      <dgm:spPr/>
      <dgm:t>
        <a:bodyPr/>
        <a:lstStyle/>
        <a:p>
          <a:pPr rtl="0"/>
          <a:r>
            <a:rPr lang="en-US"/>
            <a:t>Vegas rules apply!</a:t>
          </a:r>
        </a:p>
      </dgm:t>
    </dgm:pt>
    <dgm:pt modelId="{3C13FCE3-D7C9-4CC6-9168-E2090F05086F}" type="parTrans" cxnId="{7260BED8-D6FF-47FF-A851-195CBD6AC1A2}">
      <dgm:prSet/>
      <dgm:spPr/>
      <dgm:t>
        <a:bodyPr/>
        <a:lstStyle/>
        <a:p>
          <a:endParaRPr lang="en-US"/>
        </a:p>
      </dgm:t>
    </dgm:pt>
    <dgm:pt modelId="{AECDBFBE-1794-417D-B61D-0B205D83F720}" type="sibTrans" cxnId="{7260BED8-D6FF-47FF-A851-195CBD6AC1A2}">
      <dgm:prSet/>
      <dgm:spPr/>
      <dgm:t>
        <a:bodyPr/>
        <a:lstStyle/>
        <a:p>
          <a:endParaRPr lang="en-US"/>
        </a:p>
      </dgm:t>
    </dgm:pt>
    <dgm:pt modelId="{2A3CA209-A149-4B25-A67E-CE6988766DE3}" type="pres">
      <dgm:prSet presAssocID="{02B60459-036B-4963-BE46-17EB353ACB09}" presName="linear" presStyleCnt="0">
        <dgm:presLayoutVars>
          <dgm:animLvl val="lvl"/>
          <dgm:resizeHandles val="exact"/>
        </dgm:presLayoutVars>
      </dgm:prSet>
      <dgm:spPr/>
    </dgm:pt>
    <dgm:pt modelId="{FD5DC0B8-55EB-4B61-A0F3-35B2B3B6A5EA}" type="pres">
      <dgm:prSet presAssocID="{241CA0B8-4439-48AA-9813-AD09CDD1C35B}" presName="parentText" presStyleLbl="node1" presStyleIdx="0" presStyleCnt="4">
        <dgm:presLayoutVars>
          <dgm:chMax val="0"/>
          <dgm:bulletEnabled val="1"/>
        </dgm:presLayoutVars>
      </dgm:prSet>
      <dgm:spPr/>
    </dgm:pt>
    <dgm:pt modelId="{7D45514B-B8AB-4746-BFC5-1F3EDE09C997}" type="pres">
      <dgm:prSet presAssocID="{94BBFA3F-75AB-4D77-ADEB-F2DF2E4BC36E}" presName="spacer" presStyleCnt="0"/>
      <dgm:spPr/>
    </dgm:pt>
    <dgm:pt modelId="{51B94674-A254-4BFD-8086-28A60CA0F533}" type="pres">
      <dgm:prSet presAssocID="{DCEC9BFC-A42F-4029-BE76-233E905587C1}" presName="parentText" presStyleLbl="node1" presStyleIdx="1" presStyleCnt="4">
        <dgm:presLayoutVars>
          <dgm:chMax val="0"/>
          <dgm:bulletEnabled val="1"/>
        </dgm:presLayoutVars>
      </dgm:prSet>
      <dgm:spPr/>
    </dgm:pt>
    <dgm:pt modelId="{F8D46B00-31CF-45F1-9819-0A70ED3F4F38}" type="pres">
      <dgm:prSet presAssocID="{20CFB4AE-11BB-4DDB-B8B1-A4F471443E59}" presName="spacer" presStyleCnt="0"/>
      <dgm:spPr/>
    </dgm:pt>
    <dgm:pt modelId="{27115713-2EC4-439E-B5EC-D68CC77E9DD3}" type="pres">
      <dgm:prSet presAssocID="{626AD2DA-A91C-4C7C-A057-7E61E26D22BD}" presName="parentText" presStyleLbl="node1" presStyleIdx="2" presStyleCnt="4">
        <dgm:presLayoutVars>
          <dgm:chMax val="0"/>
          <dgm:bulletEnabled val="1"/>
        </dgm:presLayoutVars>
      </dgm:prSet>
      <dgm:spPr/>
    </dgm:pt>
    <dgm:pt modelId="{72953420-9312-4546-950D-DE39A1BF41C9}" type="pres">
      <dgm:prSet presAssocID="{AD65122E-46A5-490C-A966-2D73905BBE2A}" presName="spacer" presStyleCnt="0"/>
      <dgm:spPr/>
    </dgm:pt>
    <dgm:pt modelId="{283B8522-064B-43D7-B892-D7D65D55DA6D}" type="pres">
      <dgm:prSet presAssocID="{F805C970-4E00-43CC-A288-38CCF0F3849F}" presName="parentText" presStyleLbl="node1" presStyleIdx="3" presStyleCnt="4">
        <dgm:presLayoutVars>
          <dgm:chMax val="0"/>
          <dgm:bulletEnabled val="1"/>
        </dgm:presLayoutVars>
      </dgm:prSet>
      <dgm:spPr/>
    </dgm:pt>
  </dgm:ptLst>
  <dgm:cxnLst>
    <dgm:cxn modelId="{BBCB3502-E911-4B6A-8410-DD4FF161A315}" srcId="{02B60459-036B-4963-BE46-17EB353ACB09}" destId="{626AD2DA-A91C-4C7C-A057-7E61E26D22BD}" srcOrd="2" destOrd="0" parTransId="{69EF7338-AB2C-4199-B401-1C530C484B49}" sibTransId="{AD65122E-46A5-490C-A966-2D73905BBE2A}"/>
    <dgm:cxn modelId="{C0AB8F1A-CD0B-41D9-AB51-B5C6E05FA403}" type="presOf" srcId="{02B60459-036B-4963-BE46-17EB353ACB09}" destId="{2A3CA209-A149-4B25-A67E-CE6988766DE3}" srcOrd="0" destOrd="0" presId="urn:microsoft.com/office/officeart/2005/8/layout/vList2"/>
    <dgm:cxn modelId="{81B98461-AE31-4F44-8DBB-487AE7759D67}" srcId="{02B60459-036B-4963-BE46-17EB353ACB09}" destId="{241CA0B8-4439-48AA-9813-AD09CDD1C35B}" srcOrd="0" destOrd="0" parTransId="{544452C0-6778-482C-AE85-3E75A3B85E6A}" sibTransId="{94BBFA3F-75AB-4D77-ADEB-F2DF2E4BC36E}"/>
    <dgm:cxn modelId="{98D71C4C-8CB7-4955-9284-541A3A661D7B}" srcId="{02B60459-036B-4963-BE46-17EB353ACB09}" destId="{DCEC9BFC-A42F-4029-BE76-233E905587C1}" srcOrd="1" destOrd="0" parTransId="{DFC130AA-86C5-4521-B48D-80B6DDF98FDE}" sibTransId="{20CFB4AE-11BB-4DDB-B8B1-A4F471443E59}"/>
    <dgm:cxn modelId="{BB8EB84F-04D2-461D-A080-892029BA128B}" type="presOf" srcId="{F805C970-4E00-43CC-A288-38CCF0F3849F}" destId="{283B8522-064B-43D7-B892-D7D65D55DA6D}" srcOrd="0" destOrd="0" presId="urn:microsoft.com/office/officeart/2005/8/layout/vList2"/>
    <dgm:cxn modelId="{9EBB738A-7ECD-4744-A6AD-644162ECA795}" type="presOf" srcId="{DCEC9BFC-A42F-4029-BE76-233E905587C1}" destId="{51B94674-A254-4BFD-8086-28A60CA0F533}" srcOrd="0" destOrd="0" presId="urn:microsoft.com/office/officeart/2005/8/layout/vList2"/>
    <dgm:cxn modelId="{62D1A4AC-C469-4099-9063-5FFA4F224969}" type="presOf" srcId="{241CA0B8-4439-48AA-9813-AD09CDD1C35B}" destId="{FD5DC0B8-55EB-4B61-A0F3-35B2B3B6A5EA}" srcOrd="0" destOrd="0" presId="urn:microsoft.com/office/officeart/2005/8/layout/vList2"/>
    <dgm:cxn modelId="{7260BED8-D6FF-47FF-A851-195CBD6AC1A2}" srcId="{02B60459-036B-4963-BE46-17EB353ACB09}" destId="{F805C970-4E00-43CC-A288-38CCF0F3849F}" srcOrd="3" destOrd="0" parTransId="{3C13FCE3-D7C9-4CC6-9168-E2090F05086F}" sibTransId="{AECDBFBE-1794-417D-B61D-0B205D83F720}"/>
    <dgm:cxn modelId="{C939A8D9-4BDA-47C9-9DB2-773C57AA22F2}" type="presOf" srcId="{626AD2DA-A91C-4C7C-A057-7E61E26D22BD}" destId="{27115713-2EC4-439E-B5EC-D68CC77E9DD3}" srcOrd="0" destOrd="0" presId="urn:microsoft.com/office/officeart/2005/8/layout/vList2"/>
    <dgm:cxn modelId="{D1E440EC-0ECC-48A1-9CF3-4D189E436816}" type="presParOf" srcId="{2A3CA209-A149-4B25-A67E-CE6988766DE3}" destId="{FD5DC0B8-55EB-4B61-A0F3-35B2B3B6A5EA}" srcOrd="0" destOrd="0" presId="urn:microsoft.com/office/officeart/2005/8/layout/vList2"/>
    <dgm:cxn modelId="{1CB81703-885C-4581-94A3-D697E7526C5A}" type="presParOf" srcId="{2A3CA209-A149-4B25-A67E-CE6988766DE3}" destId="{7D45514B-B8AB-4746-BFC5-1F3EDE09C997}" srcOrd="1" destOrd="0" presId="urn:microsoft.com/office/officeart/2005/8/layout/vList2"/>
    <dgm:cxn modelId="{F57AFEF9-AE9F-482E-82AE-9FAC7C2BB906}" type="presParOf" srcId="{2A3CA209-A149-4B25-A67E-CE6988766DE3}" destId="{51B94674-A254-4BFD-8086-28A60CA0F533}" srcOrd="2" destOrd="0" presId="urn:microsoft.com/office/officeart/2005/8/layout/vList2"/>
    <dgm:cxn modelId="{9264F1EA-9248-45DF-82AD-236781A8E9AA}" type="presParOf" srcId="{2A3CA209-A149-4B25-A67E-CE6988766DE3}" destId="{F8D46B00-31CF-45F1-9819-0A70ED3F4F38}" srcOrd="3" destOrd="0" presId="urn:microsoft.com/office/officeart/2005/8/layout/vList2"/>
    <dgm:cxn modelId="{18F54F94-425A-4142-8D2A-9D4EEE329C68}" type="presParOf" srcId="{2A3CA209-A149-4B25-A67E-CE6988766DE3}" destId="{27115713-2EC4-439E-B5EC-D68CC77E9DD3}" srcOrd="4" destOrd="0" presId="urn:microsoft.com/office/officeart/2005/8/layout/vList2"/>
    <dgm:cxn modelId="{4A3E062C-BD0A-45B9-9143-921B624C6F58}" type="presParOf" srcId="{2A3CA209-A149-4B25-A67E-CE6988766DE3}" destId="{72953420-9312-4546-950D-DE39A1BF41C9}" srcOrd="5" destOrd="0" presId="urn:microsoft.com/office/officeart/2005/8/layout/vList2"/>
    <dgm:cxn modelId="{CA654CAA-8344-4F1D-9AB5-2C165B7ECCFD}" type="presParOf" srcId="{2A3CA209-A149-4B25-A67E-CE6988766DE3}" destId="{283B8522-064B-43D7-B892-D7D65D55DA6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5300E-4A30-44F6-914A-FAA2FE242D0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134A9D2-3785-4A8F-AEC1-C0E3D23BA60B}">
      <dgm:prSet/>
      <dgm:spPr/>
      <dgm:t>
        <a:bodyPr/>
        <a:lstStyle/>
        <a:p>
          <a:pPr rtl="0"/>
          <a:r>
            <a:rPr lang="en-US" i="1"/>
            <a:t>Disproportionality</a:t>
          </a:r>
          <a:r>
            <a:rPr lang="en-US"/>
            <a:t> (broad term to include discrepancy, significant disproportionality and disproportionate representation) is more than a special education issue.</a:t>
          </a:r>
        </a:p>
      </dgm:t>
    </dgm:pt>
    <dgm:pt modelId="{E0463844-0AF1-46B4-9BBD-97A1C2EE85E0}" type="parTrans" cxnId="{9B20E866-E312-4E57-AF35-FD5497DDE3D8}">
      <dgm:prSet/>
      <dgm:spPr/>
      <dgm:t>
        <a:bodyPr/>
        <a:lstStyle/>
        <a:p>
          <a:endParaRPr lang="en-US"/>
        </a:p>
      </dgm:t>
    </dgm:pt>
    <dgm:pt modelId="{AC81441F-572C-41F7-836D-C345DC80DDF3}" type="sibTrans" cxnId="{9B20E866-E312-4E57-AF35-FD5497DDE3D8}">
      <dgm:prSet/>
      <dgm:spPr/>
      <dgm:t>
        <a:bodyPr/>
        <a:lstStyle/>
        <a:p>
          <a:endParaRPr lang="en-US"/>
        </a:p>
      </dgm:t>
    </dgm:pt>
    <dgm:pt modelId="{24FF8014-EB98-438B-A7B6-DF45FB72CA71}">
      <dgm:prSet/>
      <dgm:spPr/>
      <dgm:t>
        <a:bodyPr/>
        <a:lstStyle/>
        <a:p>
          <a:pPr rtl="0"/>
          <a:r>
            <a:rPr lang="en-US" dirty="0"/>
            <a:t>Resolving or improving </a:t>
          </a:r>
          <a:r>
            <a:rPr lang="en-US" i="1" dirty="0"/>
            <a:t>disproportionality</a:t>
          </a:r>
          <a:r>
            <a:rPr lang="en-US" dirty="0"/>
            <a:t> requires whole school/district approaches, and is not limited to special education.</a:t>
          </a:r>
        </a:p>
      </dgm:t>
    </dgm:pt>
    <dgm:pt modelId="{2ED56FEB-319A-4E71-BB1D-DCE3BD52D1D7}" type="parTrans" cxnId="{87321F7B-F8CD-43DF-BF36-13B8581AB505}">
      <dgm:prSet/>
      <dgm:spPr/>
      <dgm:t>
        <a:bodyPr/>
        <a:lstStyle/>
        <a:p>
          <a:endParaRPr lang="en-US"/>
        </a:p>
      </dgm:t>
    </dgm:pt>
    <dgm:pt modelId="{5B31153D-F8D7-4A09-B4AB-1E8A8350D16A}" type="sibTrans" cxnId="{87321F7B-F8CD-43DF-BF36-13B8581AB505}">
      <dgm:prSet/>
      <dgm:spPr/>
      <dgm:t>
        <a:bodyPr/>
        <a:lstStyle/>
        <a:p>
          <a:endParaRPr lang="en-US"/>
        </a:p>
      </dgm:t>
    </dgm:pt>
    <dgm:pt modelId="{DFE7DA68-E012-4905-9E10-148F5EA9B235}">
      <dgm:prSet/>
      <dgm:spPr/>
      <dgm:t>
        <a:bodyPr/>
        <a:lstStyle/>
        <a:p>
          <a:pPr rtl="0"/>
          <a:r>
            <a:rPr lang="en-US" i="1"/>
            <a:t>Disproportionality</a:t>
          </a:r>
          <a:r>
            <a:rPr lang="en-US"/>
            <a:t> for discipline or identification is often the first of disparate outcomes for youth with disabilities throughout their lives.</a:t>
          </a:r>
        </a:p>
      </dgm:t>
    </dgm:pt>
    <dgm:pt modelId="{4C59B541-3839-4E9F-AFC4-B7D80C756883}" type="parTrans" cxnId="{150F87D5-DC5F-4229-9EBD-77215257472F}">
      <dgm:prSet/>
      <dgm:spPr/>
      <dgm:t>
        <a:bodyPr/>
        <a:lstStyle/>
        <a:p>
          <a:endParaRPr lang="en-US"/>
        </a:p>
      </dgm:t>
    </dgm:pt>
    <dgm:pt modelId="{2903F76E-2706-4FB3-8C1E-F27A0E9BE542}" type="sibTrans" cxnId="{150F87D5-DC5F-4229-9EBD-77215257472F}">
      <dgm:prSet/>
      <dgm:spPr/>
      <dgm:t>
        <a:bodyPr/>
        <a:lstStyle/>
        <a:p>
          <a:endParaRPr lang="en-US"/>
        </a:p>
      </dgm:t>
    </dgm:pt>
    <dgm:pt modelId="{3149A34E-D287-4B3B-983D-23E8ED508623}" type="pres">
      <dgm:prSet presAssocID="{92F5300E-4A30-44F6-914A-FAA2FE242D0D}" presName="linear" presStyleCnt="0">
        <dgm:presLayoutVars>
          <dgm:animLvl val="lvl"/>
          <dgm:resizeHandles val="exact"/>
        </dgm:presLayoutVars>
      </dgm:prSet>
      <dgm:spPr/>
    </dgm:pt>
    <dgm:pt modelId="{2514C4AC-20C4-4865-A326-48ED76888BC7}" type="pres">
      <dgm:prSet presAssocID="{C134A9D2-3785-4A8F-AEC1-C0E3D23BA60B}" presName="parentText" presStyleLbl="node1" presStyleIdx="0" presStyleCnt="2" custLinFactNeighborY="-41993">
        <dgm:presLayoutVars>
          <dgm:chMax val="0"/>
          <dgm:bulletEnabled val="1"/>
        </dgm:presLayoutVars>
      </dgm:prSet>
      <dgm:spPr/>
    </dgm:pt>
    <dgm:pt modelId="{881B3948-638F-495D-A208-53366500E442}" type="pres">
      <dgm:prSet presAssocID="{C134A9D2-3785-4A8F-AEC1-C0E3D23BA60B}" presName="childText" presStyleLbl="revTx" presStyleIdx="0" presStyleCnt="1">
        <dgm:presLayoutVars>
          <dgm:bulletEnabled val="1"/>
        </dgm:presLayoutVars>
      </dgm:prSet>
      <dgm:spPr/>
    </dgm:pt>
    <dgm:pt modelId="{4B2F4787-D412-4A52-8855-E5ADC3E023BF}" type="pres">
      <dgm:prSet presAssocID="{DFE7DA68-E012-4905-9E10-148F5EA9B235}" presName="parentText" presStyleLbl="node1" presStyleIdx="1" presStyleCnt="2" custLinFactNeighborY="30942">
        <dgm:presLayoutVars>
          <dgm:chMax val="0"/>
          <dgm:bulletEnabled val="1"/>
        </dgm:presLayoutVars>
      </dgm:prSet>
      <dgm:spPr/>
    </dgm:pt>
  </dgm:ptLst>
  <dgm:cxnLst>
    <dgm:cxn modelId="{9B20E866-E312-4E57-AF35-FD5497DDE3D8}" srcId="{92F5300E-4A30-44F6-914A-FAA2FE242D0D}" destId="{C134A9D2-3785-4A8F-AEC1-C0E3D23BA60B}" srcOrd="0" destOrd="0" parTransId="{E0463844-0AF1-46B4-9BBD-97A1C2EE85E0}" sibTransId="{AC81441F-572C-41F7-836D-C345DC80DDF3}"/>
    <dgm:cxn modelId="{87321F7B-F8CD-43DF-BF36-13B8581AB505}" srcId="{C134A9D2-3785-4A8F-AEC1-C0E3D23BA60B}" destId="{24FF8014-EB98-438B-A7B6-DF45FB72CA71}" srcOrd="0" destOrd="0" parTransId="{2ED56FEB-319A-4E71-BB1D-DCE3BD52D1D7}" sibTransId="{5B31153D-F8D7-4A09-B4AB-1E8A8350D16A}"/>
    <dgm:cxn modelId="{CEFB2088-B976-4CED-B612-89F1BA4F6512}" type="presOf" srcId="{C134A9D2-3785-4A8F-AEC1-C0E3D23BA60B}" destId="{2514C4AC-20C4-4865-A326-48ED76888BC7}" srcOrd="0" destOrd="0" presId="urn:microsoft.com/office/officeart/2005/8/layout/vList2"/>
    <dgm:cxn modelId="{E7CF1AD2-9288-4D99-B441-813495032FFC}" type="presOf" srcId="{24FF8014-EB98-438B-A7B6-DF45FB72CA71}" destId="{881B3948-638F-495D-A208-53366500E442}" srcOrd="0" destOrd="0" presId="urn:microsoft.com/office/officeart/2005/8/layout/vList2"/>
    <dgm:cxn modelId="{150F87D5-DC5F-4229-9EBD-77215257472F}" srcId="{92F5300E-4A30-44F6-914A-FAA2FE242D0D}" destId="{DFE7DA68-E012-4905-9E10-148F5EA9B235}" srcOrd="1" destOrd="0" parTransId="{4C59B541-3839-4E9F-AFC4-B7D80C756883}" sibTransId="{2903F76E-2706-4FB3-8C1E-F27A0E9BE542}"/>
    <dgm:cxn modelId="{8802F0E2-B3BF-4D92-929E-81BE8104C3EC}" type="presOf" srcId="{DFE7DA68-E012-4905-9E10-148F5EA9B235}" destId="{4B2F4787-D412-4A52-8855-E5ADC3E023BF}" srcOrd="0" destOrd="0" presId="urn:microsoft.com/office/officeart/2005/8/layout/vList2"/>
    <dgm:cxn modelId="{CB1EE1E7-C0F5-4176-9DED-EC7EB1EB4D3D}" type="presOf" srcId="{92F5300E-4A30-44F6-914A-FAA2FE242D0D}" destId="{3149A34E-D287-4B3B-983D-23E8ED508623}" srcOrd="0" destOrd="0" presId="urn:microsoft.com/office/officeart/2005/8/layout/vList2"/>
    <dgm:cxn modelId="{A44DC904-C01E-465E-B0FA-E67DA72FB4E0}" type="presParOf" srcId="{3149A34E-D287-4B3B-983D-23E8ED508623}" destId="{2514C4AC-20C4-4865-A326-48ED76888BC7}" srcOrd="0" destOrd="0" presId="urn:microsoft.com/office/officeart/2005/8/layout/vList2"/>
    <dgm:cxn modelId="{36C6AB7D-ED74-4779-B52B-01C7861F67C5}" type="presParOf" srcId="{3149A34E-D287-4B3B-983D-23E8ED508623}" destId="{881B3948-638F-495D-A208-53366500E442}" srcOrd="1" destOrd="0" presId="urn:microsoft.com/office/officeart/2005/8/layout/vList2"/>
    <dgm:cxn modelId="{1AD4F400-27D2-423C-89FD-93F030F4CD5B}" type="presParOf" srcId="{3149A34E-D287-4B3B-983D-23E8ED508623}" destId="{4B2F4787-D412-4A52-8855-E5ADC3E023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B5ED2E-D93C-4FA1-B715-0873EF3C60D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35549FD7-2B5B-4217-BB2B-2F61A197F193}">
      <dgm:prSet custT="1"/>
      <dgm:spPr/>
      <dgm:t>
        <a:bodyPr/>
        <a:lstStyle/>
        <a:p>
          <a:pPr rtl="0"/>
          <a:r>
            <a:rPr lang="en-US" sz="3870" baseline="0"/>
            <a:t>Nationally</a:t>
          </a:r>
        </a:p>
      </dgm:t>
    </dgm:pt>
    <dgm:pt modelId="{2B4568C2-0A15-461E-896E-8E140A1DDFBA}" type="parTrans" cxnId="{FC994C79-953D-4E48-B545-BC06A3FCA3FB}">
      <dgm:prSet/>
      <dgm:spPr/>
      <dgm:t>
        <a:bodyPr/>
        <a:lstStyle/>
        <a:p>
          <a:endParaRPr lang="en-US"/>
        </a:p>
      </dgm:t>
    </dgm:pt>
    <dgm:pt modelId="{5BDC37B9-34AB-4C9D-8864-4497417864EE}" type="sibTrans" cxnId="{FC994C79-953D-4E48-B545-BC06A3FCA3FB}">
      <dgm:prSet/>
      <dgm:spPr/>
      <dgm:t>
        <a:bodyPr/>
        <a:lstStyle/>
        <a:p>
          <a:endParaRPr lang="en-US"/>
        </a:p>
      </dgm:t>
    </dgm:pt>
    <dgm:pt modelId="{B8C7A746-3B4A-4DDA-88CE-5DE00D60806C}">
      <dgm:prSet/>
      <dgm:spPr/>
      <dgm:t>
        <a:bodyPr/>
        <a:lstStyle/>
        <a:p>
          <a:pPr rtl="0"/>
          <a:r>
            <a:rPr lang="en-US" dirty="0"/>
            <a:t>Black children represent 18% of preschool enrollment, but 48% of preschool children who receive more than one out of school suspension</a:t>
          </a:r>
        </a:p>
      </dgm:t>
    </dgm:pt>
    <dgm:pt modelId="{5EE2A1D4-74B3-40DC-95B8-E71C306F2BBA}" type="parTrans" cxnId="{8CCE5852-FF98-45D9-9102-0F7A087AB1B7}">
      <dgm:prSet/>
      <dgm:spPr/>
      <dgm:t>
        <a:bodyPr/>
        <a:lstStyle/>
        <a:p>
          <a:endParaRPr lang="en-US"/>
        </a:p>
      </dgm:t>
    </dgm:pt>
    <dgm:pt modelId="{9CEABC66-7C9E-4FED-8F42-005BCCAEE747}" type="sibTrans" cxnId="{8CCE5852-FF98-45D9-9102-0F7A087AB1B7}">
      <dgm:prSet/>
      <dgm:spPr/>
      <dgm:t>
        <a:bodyPr/>
        <a:lstStyle/>
        <a:p>
          <a:endParaRPr lang="en-US"/>
        </a:p>
      </dgm:t>
    </dgm:pt>
    <dgm:pt modelId="{F41A97DC-0C35-4705-A430-461AFCCF6287}">
      <dgm:prSet/>
      <dgm:spPr/>
      <dgm:t>
        <a:bodyPr/>
        <a:lstStyle/>
        <a:p>
          <a:pPr rtl="0"/>
          <a:r>
            <a:rPr lang="en-US" dirty="0"/>
            <a:t>Annually about 5% of white students are suspended or expelled and 16% of black students</a:t>
          </a:r>
        </a:p>
      </dgm:t>
    </dgm:pt>
    <dgm:pt modelId="{9983768A-965A-422F-8548-85B417E83832}" type="parTrans" cxnId="{27358183-FEB9-4317-B1C4-52629429AB54}">
      <dgm:prSet/>
      <dgm:spPr/>
      <dgm:t>
        <a:bodyPr/>
        <a:lstStyle/>
        <a:p>
          <a:endParaRPr lang="en-US"/>
        </a:p>
      </dgm:t>
    </dgm:pt>
    <dgm:pt modelId="{8A8B2127-E78C-4F50-A0F1-76393B37FFCB}" type="sibTrans" cxnId="{27358183-FEB9-4317-B1C4-52629429AB54}">
      <dgm:prSet/>
      <dgm:spPr/>
      <dgm:t>
        <a:bodyPr/>
        <a:lstStyle/>
        <a:p>
          <a:endParaRPr lang="en-US"/>
        </a:p>
      </dgm:t>
    </dgm:pt>
    <dgm:pt modelId="{60F3E6E0-6D8A-4FEB-B18D-F8033CABDEBB}">
      <dgm:prSet/>
      <dgm:spPr/>
      <dgm:t>
        <a:bodyPr/>
        <a:lstStyle/>
        <a:p>
          <a:pPr rtl="0"/>
          <a:r>
            <a:rPr lang="en-US" dirty="0"/>
            <a:t>Black students are 2.5 times more likely to be identified as a student with intellectual disability as any other student group</a:t>
          </a:r>
        </a:p>
      </dgm:t>
    </dgm:pt>
    <dgm:pt modelId="{5F250606-13F0-46E0-9FA5-92EAFCE09585}" type="parTrans" cxnId="{0EEEB88B-18A8-47F3-BDFD-18660D867298}">
      <dgm:prSet/>
      <dgm:spPr/>
      <dgm:t>
        <a:bodyPr/>
        <a:lstStyle/>
        <a:p>
          <a:endParaRPr lang="en-US"/>
        </a:p>
      </dgm:t>
    </dgm:pt>
    <dgm:pt modelId="{C11A4A7B-CF7C-440E-9334-A512481CC4D7}" type="sibTrans" cxnId="{0EEEB88B-18A8-47F3-BDFD-18660D867298}">
      <dgm:prSet/>
      <dgm:spPr/>
      <dgm:t>
        <a:bodyPr/>
        <a:lstStyle/>
        <a:p>
          <a:endParaRPr lang="en-US"/>
        </a:p>
      </dgm:t>
    </dgm:pt>
    <dgm:pt modelId="{6222CF05-26DF-4C7D-B0A7-67E8A188EDB7}" type="pres">
      <dgm:prSet presAssocID="{4EB5ED2E-D93C-4FA1-B715-0873EF3C60D8}" presName="Name0" presStyleCnt="0">
        <dgm:presLayoutVars>
          <dgm:dir/>
          <dgm:animLvl val="lvl"/>
          <dgm:resizeHandles val="exact"/>
        </dgm:presLayoutVars>
      </dgm:prSet>
      <dgm:spPr/>
    </dgm:pt>
    <dgm:pt modelId="{24098E5D-EC59-44C3-B155-8EE3C57B9A38}" type="pres">
      <dgm:prSet presAssocID="{35549FD7-2B5B-4217-BB2B-2F61A197F193}" presName="linNode" presStyleCnt="0"/>
      <dgm:spPr/>
    </dgm:pt>
    <dgm:pt modelId="{A1C7E0C6-D466-4B67-9D5B-9B4B4BBBE0E4}" type="pres">
      <dgm:prSet presAssocID="{35549FD7-2B5B-4217-BB2B-2F61A197F193}" presName="parentText" presStyleLbl="node1" presStyleIdx="0" presStyleCnt="1" custScaleX="94830">
        <dgm:presLayoutVars>
          <dgm:chMax val="1"/>
          <dgm:bulletEnabled val="1"/>
        </dgm:presLayoutVars>
      </dgm:prSet>
      <dgm:spPr/>
    </dgm:pt>
    <dgm:pt modelId="{80FB8265-82EA-4D40-B213-85DE46D5F7C2}" type="pres">
      <dgm:prSet presAssocID="{35549FD7-2B5B-4217-BB2B-2F61A197F193}" presName="descendantText" presStyleLbl="alignAccFollowNode1" presStyleIdx="0" presStyleCnt="1" custScaleY="116508">
        <dgm:presLayoutVars>
          <dgm:bulletEnabled val="1"/>
        </dgm:presLayoutVars>
      </dgm:prSet>
      <dgm:spPr/>
    </dgm:pt>
  </dgm:ptLst>
  <dgm:cxnLst>
    <dgm:cxn modelId="{93506132-7608-4618-A103-ED960A91DB8A}" type="presOf" srcId="{60F3E6E0-6D8A-4FEB-B18D-F8033CABDEBB}" destId="{80FB8265-82EA-4D40-B213-85DE46D5F7C2}" srcOrd="0" destOrd="2" presId="urn:microsoft.com/office/officeart/2005/8/layout/vList5"/>
    <dgm:cxn modelId="{5B6DC765-6DA4-4D71-81F6-9863B047515B}" type="presOf" srcId="{4EB5ED2E-D93C-4FA1-B715-0873EF3C60D8}" destId="{6222CF05-26DF-4C7D-B0A7-67E8A188EDB7}" srcOrd="0" destOrd="0" presId="urn:microsoft.com/office/officeart/2005/8/layout/vList5"/>
    <dgm:cxn modelId="{8CCE5852-FF98-45D9-9102-0F7A087AB1B7}" srcId="{35549FD7-2B5B-4217-BB2B-2F61A197F193}" destId="{B8C7A746-3B4A-4DDA-88CE-5DE00D60806C}" srcOrd="0" destOrd="0" parTransId="{5EE2A1D4-74B3-40DC-95B8-E71C306F2BBA}" sibTransId="{9CEABC66-7C9E-4FED-8F42-005BCCAEE747}"/>
    <dgm:cxn modelId="{FC994C79-953D-4E48-B545-BC06A3FCA3FB}" srcId="{4EB5ED2E-D93C-4FA1-B715-0873EF3C60D8}" destId="{35549FD7-2B5B-4217-BB2B-2F61A197F193}" srcOrd="0" destOrd="0" parTransId="{2B4568C2-0A15-461E-896E-8E140A1DDFBA}" sibTransId="{5BDC37B9-34AB-4C9D-8864-4497417864EE}"/>
    <dgm:cxn modelId="{27358183-FEB9-4317-B1C4-52629429AB54}" srcId="{35549FD7-2B5B-4217-BB2B-2F61A197F193}" destId="{F41A97DC-0C35-4705-A430-461AFCCF6287}" srcOrd="1" destOrd="0" parTransId="{9983768A-965A-422F-8548-85B417E83832}" sibTransId="{8A8B2127-E78C-4F50-A0F1-76393B37FFCB}"/>
    <dgm:cxn modelId="{0EEEB88B-18A8-47F3-BDFD-18660D867298}" srcId="{35549FD7-2B5B-4217-BB2B-2F61A197F193}" destId="{60F3E6E0-6D8A-4FEB-B18D-F8033CABDEBB}" srcOrd="2" destOrd="0" parTransId="{5F250606-13F0-46E0-9FA5-92EAFCE09585}" sibTransId="{C11A4A7B-CF7C-440E-9334-A512481CC4D7}"/>
    <dgm:cxn modelId="{ABDF29AC-BFCB-4BA2-A473-CF8D603AFC1B}" type="presOf" srcId="{B8C7A746-3B4A-4DDA-88CE-5DE00D60806C}" destId="{80FB8265-82EA-4D40-B213-85DE46D5F7C2}" srcOrd="0" destOrd="0" presId="urn:microsoft.com/office/officeart/2005/8/layout/vList5"/>
    <dgm:cxn modelId="{63C071C3-5DE3-4F59-9246-E8187E6C9C9A}" type="presOf" srcId="{35549FD7-2B5B-4217-BB2B-2F61A197F193}" destId="{A1C7E0C6-D466-4B67-9D5B-9B4B4BBBE0E4}" srcOrd="0" destOrd="0" presId="urn:microsoft.com/office/officeart/2005/8/layout/vList5"/>
    <dgm:cxn modelId="{6A2578E9-BC05-4E4D-9371-36B734AE89FA}" type="presOf" srcId="{F41A97DC-0C35-4705-A430-461AFCCF6287}" destId="{80FB8265-82EA-4D40-B213-85DE46D5F7C2}" srcOrd="0" destOrd="1" presId="urn:microsoft.com/office/officeart/2005/8/layout/vList5"/>
    <dgm:cxn modelId="{EF1E8D4C-1068-4836-B043-0AC21F8FC7F3}" type="presParOf" srcId="{6222CF05-26DF-4C7D-B0A7-67E8A188EDB7}" destId="{24098E5D-EC59-44C3-B155-8EE3C57B9A38}" srcOrd="0" destOrd="0" presId="urn:microsoft.com/office/officeart/2005/8/layout/vList5"/>
    <dgm:cxn modelId="{DD22B5F8-30C7-49A1-BE63-C00BD32DD6B4}" type="presParOf" srcId="{24098E5D-EC59-44C3-B155-8EE3C57B9A38}" destId="{A1C7E0C6-D466-4B67-9D5B-9B4B4BBBE0E4}" srcOrd="0" destOrd="0" presId="urn:microsoft.com/office/officeart/2005/8/layout/vList5"/>
    <dgm:cxn modelId="{B9843F52-221D-4CB6-BA7E-4E139FAFC118}" type="presParOf" srcId="{24098E5D-EC59-44C3-B155-8EE3C57B9A38}" destId="{80FB8265-82EA-4D40-B213-85DE46D5F7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5ED2E-D93C-4FA1-B715-0873EF3C60D8}"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35549FD7-2B5B-4217-BB2B-2F61A197F193}">
      <dgm:prSet custT="1"/>
      <dgm:spPr/>
      <dgm:t>
        <a:bodyPr/>
        <a:lstStyle/>
        <a:p>
          <a:pPr rtl="0"/>
          <a:r>
            <a:rPr lang="en-US" sz="3000" baseline="0" dirty="0">
              <a:effectLst>
                <a:outerShdw blurRad="38100" dist="38100" dir="2700000" algn="tl">
                  <a:srgbClr val="000000">
                    <a:alpha val="43137"/>
                  </a:srgbClr>
                </a:outerShdw>
              </a:effectLst>
            </a:rPr>
            <a:t>Nationally, Black or African American students with disabilities are…</a:t>
          </a:r>
        </a:p>
      </dgm:t>
    </dgm:pt>
    <dgm:pt modelId="{2B4568C2-0A15-461E-896E-8E140A1DDFBA}" type="parTrans" cxnId="{FC994C79-953D-4E48-B545-BC06A3FCA3FB}">
      <dgm:prSet/>
      <dgm:spPr/>
      <dgm:t>
        <a:bodyPr/>
        <a:lstStyle/>
        <a:p>
          <a:endParaRPr lang="en-US"/>
        </a:p>
      </dgm:t>
    </dgm:pt>
    <dgm:pt modelId="{5BDC37B9-34AB-4C9D-8864-4497417864EE}" type="sibTrans" cxnId="{FC994C79-953D-4E48-B545-BC06A3FCA3FB}">
      <dgm:prSet/>
      <dgm:spPr/>
      <dgm:t>
        <a:bodyPr/>
        <a:lstStyle/>
        <a:p>
          <a:endParaRPr lang="en-US"/>
        </a:p>
      </dgm:t>
    </dgm:pt>
    <dgm:pt modelId="{F9BA3B24-B75F-4AC3-BF11-582B799F952D}">
      <dgm:prSet custT="1"/>
      <dgm:spPr/>
      <dgm:t>
        <a:bodyPr/>
        <a:lstStyle/>
        <a:p>
          <a:pPr rtl="0">
            <a:buFont typeface="Arial" panose="020B0604020202020204" pitchFamily="34" charset="0"/>
            <a:buNone/>
          </a:pPr>
          <a:r>
            <a:rPr lang="en-US" sz="3000" b="1" baseline="0" dirty="0"/>
            <a:t>3.8 </a:t>
          </a:r>
          <a:r>
            <a:rPr lang="en-US" sz="3000" b="0" baseline="0" dirty="0"/>
            <a:t>times as likely to receive </a:t>
          </a:r>
          <a:r>
            <a:rPr lang="en-US" sz="3000" baseline="0" dirty="0"/>
            <a:t>out-of-school suspensions for more than 10 days as all other students</a:t>
          </a:r>
          <a:endParaRPr lang="en-US" sz="3000" b="1" dirty="0">
            <a:effectLst>
              <a:outerShdw blurRad="38100" dist="38100" dir="2700000" algn="tl">
                <a:srgbClr val="000000">
                  <a:alpha val="43137"/>
                </a:srgbClr>
              </a:outerShdw>
            </a:effectLst>
          </a:endParaRPr>
        </a:p>
      </dgm:t>
    </dgm:pt>
    <dgm:pt modelId="{E474DFF1-6172-489A-8139-E8FB44385D6A}" type="parTrans" cxnId="{145E6195-DBDC-4A9F-920A-73880C708A44}">
      <dgm:prSet/>
      <dgm:spPr/>
      <dgm:t>
        <a:bodyPr/>
        <a:lstStyle/>
        <a:p>
          <a:endParaRPr lang="en-US"/>
        </a:p>
      </dgm:t>
    </dgm:pt>
    <dgm:pt modelId="{26044C84-EDC3-42EF-9DB8-91D5D858729B}" type="sibTrans" cxnId="{145E6195-DBDC-4A9F-920A-73880C708A44}">
      <dgm:prSet/>
      <dgm:spPr/>
      <dgm:t>
        <a:bodyPr/>
        <a:lstStyle/>
        <a:p>
          <a:endParaRPr lang="en-US"/>
        </a:p>
      </dgm:t>
    </dgm:pt>
    <dgm:pt modelId="{6222CF05-26DF-4C7D-B0A7-67E8A188EDB7}" type="pres">
      <dgm:prSet presAssocID="{4EB5ED2E-D93C-4FA1-B715-0873EF3C60D8}" presName="Name0" presStyleCnt="0">
        <dgm:presLayoutVars>
          <dgm:dir/>
          <dgm:animLvl val="lvl"/>
          <dgm:resizeHandles val="exact"/>
        </dgm:presLayoutVars>
      </dgm:prSet>
      <dgm:spPr/>
    </dgm:pt>
    <dgm:pt modelId="{24098E5D-EC59-44C3-B155-8EE3C57B9A38}" type="pres">
      <dgm:prSet presAssocID="{35549FD7-2B5B-4217-BB2B-2F61A197F193}" presName="linNode" presStyleCnt="0"/>
      <dgm:spPr/>
    </dgm:pt>
    <dgm:pt modelId="{A1C7E0C6-D466-4B67-9D5B-9B4B4BBBE0E4}" type="pres">
      <dgm:prSet presAssocID="{35549FD7-2B5B-4217-BB2B-2F61A197F193}" presName="parentText" presStyleLbl="node1" presStyleIdx="0" presStyleCnt="1" custScaleX="127684" custLinFactNeighborX="-3483" custLinFactNeighborY="0">
        <dgm:presLayoutVars>
          <dgm:chMax val="1"/>
          <dgm:bulletEnabled val="1"/>
        </dgm:presLayoutVars>
      </dgm:prSet>
      <dgm:spPr/>
    </dgm:pt>
    <dgm:pt modelId="{80FB8265-82EA-4D40-B213-85DE46D5F7C2}" type="pres">
      <dgm:prSet presAssocID="{35549FD7-2B5B-4217-BB2B-2F61A197F193}" presName="descendantText" presStyleLbl="alignAccFollowNode1" presStyleIdx="0" presStyleCnt="1" custScaleX="124466" custScaleY="118840" custLinFactNeighborX="-1141" custLinFactNeighborY="-37">
        <dgm:presLayoutVars>
          <dgm:bulletEnabled val="1"/>
        </dgm:presLayoutVars>
      </dgm:prSet>
      <dgm:spPr/>
    </dgm:pt>
  </dgm:ptLst>
  <dgm:cxnLst>
    <dgm:cxn modelId="{0439D63D-4CC2-48A7-8313-EF907D1C276C}" type="presOf" srcId="{F9BA3B24-B75F-4AC3-BF11-582B799F952D}" destId="{80FB8265-82EA-4D40-B213-85DE46D5F7C2}" srcOrd="0" destOrd="0" presId="urn:microsoft.com/office/officeart/2005/8/layout/vList5"/>
    <dgm:cxn modelId="{FC994C79-953D-4E48-B545-BC06A3FCA3FB}" srcId="{4EB5ED2E-D93C-4FA1-B715-0873EF3C60D8}" destId="{35549FD7-2B5B-4217-BB2B-2F61A197F193}" srcOrd="0" destOrd="0" parTransId="{2B4568C2-0A15-461E-896E-8E140A1DDFBA}" sibTransId="{5BDC37B9-34AB-4C9D-8864-4497417864EE}"/>
    <dgm:cxn modelId="{145E6195-DBDC-4A9F-920A-73880C708A44}" srcId="{35549FD7-2B5B-4217-BB2B-2F61A197F193}" destId="{F9BA3B24-B75F-4AC3-BF11-582B799F952D}" srcOrd="0" destOrd="0" parTransId="{E474DFF1-6172-489A-8139-E8FB44385D6A}" sibTransId="{26044C84-EDC3-42EF-9DB8-91D5D858729B}"/>
    <dgm:cxn modelId="{37ABBBCB-60CB-4AF1-8CB1-EC11E1BA7133}" type="presOf" srcId="{35549FD7-2B5B-4217-BB2B-2F61A197F193}" destId="{A1C7E0C6-D466-4B67-9D5B-9B4B4BBBE0E4}" srcOrd="0" destOrd="0" presId="urn:microsoft.com/office/officeart/2005/8/layout/vList5"/>
    <dgm:cxn modelId="{35A916DB-A956-4556-81A9-FFCFAF429A69}" type="presOf" srcId="{4EB5ED2E-D93C-4FA1-B715-0873EF3C60D8}" destId="{6222CF05-26DF-4C7D-B0A7-67E8A188EDB7}" srcOrd="0" destOrd="0" presId="urn:microsoft.com/office/officeart/2005/8/layout/vList5"/>
    <dgm:cxn modelId="{6AF464E5-7AFE-4336-9386-E7C4C898886B}" type="presParOf" srcId="{6222CF05-26DF-4C7D-B0A7-67E8A188EDB7}" destId="{24098E5D-EC59-44C3-B155-8EE3C57B9A38}" srcOrd="0" destOrd="0" presId="urn:microsoft.com/office/officeart/2005/8/layout/vList5"/>
    <dgm:cxn modelId="{2B400D6E-F16A-4450-887B-5E6A46D14976}" type="presParOf" srcId="{24098E5D-EC59-44C3-B155-8EE3C57B9A38}" destId="{A1C7E0C6-D466-4B67-9D5B-9B4B4BBBE0E4}" srcOrd="0" destOrd="0" presId="urn:microsoft.com/office/officeart/2005/8/layout/vList5"/>
    <dgm:cxn modelId="{1E7B86E5-BE36-426F-A512-5BACE548506F}" type="presParOf" srcId="{24098E5D-EC59-44C3-B155-8EE3C57B9A38}" destId="{80FB8265-82EA-4D40-B213-85DE46D5F7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80884-8EC5-4128-BCAA-F21393733B09}" type="doc">
      <dgm:prSet loTypeId="urn:microsoft.com/office/officeart/2005/8/layout/vList5" loCatId="list" qsTypeId="urn:microsoft.com/office/officeart/2005/8/quickstyle/3d3" qsCatId="3D" csTypeId="urn:microsoft.com/office/officeart/2005/8/colors/accent1_2" csCatId="accent1"/>
      <dgm:spPr/>
      <dgm:t>
        <a:bodyPr/>
        <a:lstStyle/>
        <a:p>
          <a:endParaRPr lang="en-US"/>
        </a:p>
      </dgm:t>
    </dgm:pt>
    <dgm:pt modelId="{7E59A81C-8859-4AF8-A81B-4418D5FFECF7}">
      <dgm:prSet/>
      <dgm:spPr/>
      <dgm:t>
        <a:bodyPr/>
        <a:lstStyle/>
        <a:p>
          <a:pPr rtl="0"/>
          <a:r>
            <a:rPr lang="en-US"/>
            <a:t>Differences or “gaps” in a variety of educational factors and outcomes that affect the likelihood of educational success for some groups of students compared to their peers</a:t>
          </a:r>
        </a:p>
      </dgm:t>
    </dgm:pt>
    <dgm:pt modelId="{BAE13546-BEA0-4361-9EFA-DA9877E84DE4}" type="parTrans" cxnId="{4BF6FD28-0442-40A2-97FB-DC6C4932D6B6}">
      <dgm:prSet/>
      <dgm:spPr/>
      <dgm:t>
        <a:bodyPr/>
        <a:lstStyle/>
        <a:p>
          <a:endParaRPr lang="en-US"/>
        </a:p>
      </dgm:t>
    </dgm:pt>
    <dgm:pt modelId="{0CDC095D-82EE-4F43-BEFE-76BBEE55295F}" type="sibTrans" cxnId="{4BF6FD28-0442-40A2-97FB-DC6C4932D6B6}">
      <dgm:prSet/>
      <dgm:spPr/>
      <dgm:t>
        <a:bodyPr/>
        <a:lstStyle/>
        <a:p>
          <a:endParaRPr lang="en-US"/>
        </a:p>
      </dgm:t>
    </dgm:pt>
    <dgm:pt modelId="{50921C67-CFED-40F4-A32D-3565EF0634F5}">
      <dgm:prSet/>
      <dgm:spPr/>
      <dgm:t>
        <a:bodyPr/>
        <a:lstStyle/>
        <a:p>
          <a:pPr rtl="0"/>
          <a:r>
            <a:rPr lang="en-US"/>
            <a:t>Achievement</a:t>
          </a:r>
        </a:p>
      </dgm:t>
    </dgm:pt>
    <dgm:pt modelId="{3C0A95F2-73C9-49F6-9FBF-17DD67C4373D}" type="parTrans" cxnId="{77DE8EAE-064F-483A-B7B1-6B4C78B35EB5}">
      <dgm:prSet/>
      <dgm:spPr/>
      <dgm:t>
        <a:bodyPr/>
        <a:lstStyle/>
        <a:p>
          <a:endParaRPr lang="en-US"/>
        </a:p>
      </dgm:t>
    </dgm:pt>
    <dgm:pt modelId="{F9CB4715-5C46-4C11-B33B-0729EBB44746}" type="sibTrans" cxnId="{77DE8EAE-064F-483A-B7B1-6B4C78B35EB5}">
      <dgm:prSet/>
      <dgm:spPr/>
      <dgm:t>
        <a:bodyPr/>
        <a:lstStyle/>
        <a:p>
          <a:endParaRPr lang="en-US"/>
        </a:p>
      </dgm:t>
    </dgm:pt>
    <dgm:pt modelId="{7E899524-FCC3-48B7-8914-12BA0CE5DB30}">
      <dgm:prSet/>
      <dgm:spPr/>
      <dgm:t>
        <a:bodyPr/>
        <a:lstStyle/>
        <a:p>
          <a:pPr rtl="0"/>
          <a:r>
            <a:rPr lang="en-US"/>
            <a:t>Identification and/or placement for special education</a:t>
          </a:r>
        </a:p>
      </dgm:t>
    </dgm:pt>
    <dgm:pt modelId="{9279FF6D-2A95-4531-BF6F-3C188FE1E4C1}" type="parTrans" cxnId="{EDD80F9D-2C62-4215-BB97-689748FC709A}">
      <dgm:prSet/>
      <dgm:spPr/>
      <dgm:t>
        <a:bodyPr/>
        <a:lstStyle/>
        <a:p>
          <a:endParaRPr lang="en-US"/>
        </a:p>
      </dgm:t>
    </dgm:pt>
    <dgm:pt modelId="{08949F8D-10F2-40A9-BAB2-A737532172BA}" type="sibTrans" cxnId="{EDD80F9D-2C62-4215-BB97-689748FC709A}">
      <dgm:prSet/>
      <dgm:spPr/>
      <dgm:t>
        <a:bodyPr/>
        <a:lstStyle/>
        <a:p>
          <a:endParaRPr lang="en-US"/>
        </a:p>
      </dgm:t>
    </dgm:pt>
    <dgm:pt modelId="{7D1FCA02-A4F2-4F94-B9B2-4F5CAAC5BD31}">
      <dgm:prSet/>
      <dgm:spPr/>
      <dgm:t>
        <a:bodyPr/>
        <a:lstStyle/>
        <a:p>
          <a:pPr rtl="0"/>
          <a:r>
            <a:rPr lang="en-US"/>
            <a:t>Suspension rates</a:t>
          </a:r>
        </a:p>
      </dgm:t>
    </dgm:pt>
    <dgm:pt modelId="{835A58A3-BC41-4F39-AAFC-1BD7D3478A80}" type="parTrans" cxnId="{2A398EAF-A7E5-4091-BC09-5C0C945C5F97}">
      <dgm:prSet/>
      <dgm:spPr/>
      <dgm:t>
        <a:bodyPr/>
        <a:lstStyle/>
        <a:p>
          <a:endParaRPr lang="en-US"/>
        </a:p>
      </dgm:t>
    </dgm:pt>
    <dgm:pt modelId="{4C1CEB08-53D5-44B4-AA5B-534718D6A104}" type="sibTrans" cxnId="{2A398EAF-A7E5-4091-BC09-5C0C945C5F97}">
      <dgm:prSet/>
      <dgm:spPr/>
      <dgm:t>
        <a:bodyPr/>
        <a:lstStyle/>
        <a:p>
          <a:endParaRPr lang="en-US"/>
        </a:p>
      </dgm:t>
    </dgm:pt>
    <dgm:pt modelId="{BEBF3FAF-F97B-4503-B6DB-07BEB51DE02A}">
      <dgm:prSet/>
      <dgm:spPr/>
      <dgm:t>
        <a:bodyPr/>
        <a:lstStyle/>
        <a:p>
          <a:pPr rtl="0"/>
          <a:r>
            <a:rPr lang="en-US"/>
            <a:t>College and career preparation</a:t>
          </a:r>
        </a:p>
      </dgm:t>
    </dgm:pt>
    <dgm:pt modelId="{1E7855DD-B641-4583-A0F0-6FD307F8DD3C}" type="parTrans" cxnId="{CC39919C-B9B6-4D30-9769-E671E1D7CF70}">
      <dgm:prSet/>
      <dgm:spPr/>
      <dgm:t>
        <a:bodyPr/>
        <a:lstStyle/>
        <a:p>
          <a:endParaRPr lang="en-US"/>
        </a:p>
      </dgm:t>
    </dgm:pt>
    <dgm:pt modelId="{2E9AA5CA-9E15-42A6-B1FA-9ECE1C708725}" type="sibTrans" cxnId="{CC39919C-B9B6-4D30-9769-E671E1D7CF70}">
      <dgm:prSet/>
      <dgm:spPr/>
      <dgm:t>
        <a:bodyPr/>
        <a:lstStyle/>
        <a:p>
          <a:endParaRPr lang="en-US"/>
        </a:p>
      </dgm:t>
    </dgm:pt>
    <dgm:pt modelId="{9A47850E-8832-4E52-B164-63552904E38E}">
      <dgm:prSet/>
      <dgm:spPr/>
      <dgm:t>
        <a:bodyPr/>
        <a:lstStyle/>
        <a:p>
          <a:pPr rtl="0"/>
          <a:r>
            <a:rPr lang="en-US"/>
            <a:t>Graduation rates</a:t>
          </a:r>
        </a:p>
      </dgm:t>
    </dgm:pt>
    <dgm:pt modelId="{F1C920EF-F9F7-4F8B-8E65-D05706A84BA2}" type="parTrans" cxnId="{7C17A617-8524-4654-B2AA-33AC5F92A129}">
      <dgm:prSet/>
      <dgm:spPr/>
      <dgm:t>
        <a:bodyPr/>
        <a:lstStyle/>
        <a:p>
          <a:endParaRPr lang="en-US"/>
        </a:p>
      </dgm:t>
    </dgm:pt>
    <dgm:pt modelId="{23DBF9D8-8365-433E-B2D8-028B9D89F3FA}" type="sibTrans" cxnId="{7C17A617-8524-4654-B2AA-33AC5F92A129}">
      <dgm:prSet/>
      <dgm:spPr/>
      <dgm:t>
        <a:bodyPr/>
        <a:lstStyle/>
        <a:p>
          <a:endParaRPr lang="en-US"/>
        </a:p>
      </dgm:t>
    </dgm:pt>
    <dgm:pt modelId="{B0AA66EE-D421-40B8-97B5-FBF184FFD07B}" type="pres">
      <dgm:prSet presAssocID="{A7980884-8EC5-4128-BCAA-F21393733B09}" presName="Name0" presStyleCnt="0">
        <dgm:presLayoutVars>
          <dgm:dir/>
          <dgm:animLvl val="lvl"/>
          <dgm:resizeHandles val="exact"/>
        </dgm:presLayoutVars>
      </dgm:prSet>
      <dgm:spPr/>
    </dgm:pt>
    <dgm:pt modelId="{958B74AC-E2BF-4AC0-BE1C-4A25A3F01E58}" type="pres">
      <dgm:prSet presAssocID="{7E59A81C-8859-4AF8-A81B-4418D5FFECF7}" presName="linNode" presStyleCnt="0"/>
      <dgm:spPr/>
    </dgm:pt>
    <dgm:pt modelId="{A94E08D7-4B88-474C-AFB4-59C42B460D3A}" type="pres">
      <dgm:prSet presAssocID="{7E59A81C-8859-4AF8-A81B-4418D5FFECF7}" presName="parentText" presStyleLbl="node1" presStyleIdx="0" presStyleCnt="1">
        <dgm:presLayoutVars>
          <dgm:chMax val="1"/>
          <dgm:bulletEnabled val="1"/>
        </dgm:presLayoutVars>
      </dgm:prSet>
      <dgm:spPr/>
    </dgm:pt>
    <dgm:pt modelId="{08DD064D-2BCF-4733-974A-ED2B3C03690E}" type="pres">
      <dgm:prSet presAssocID="{7E59A81C-8859-4AF8-A81B-4418D5FFECF7}" presName="descendantText" presStyleLbl="alignAccFollowNode1" presStyleIdx="0" presStyleCnt="1">
        <dgm:presLayoutVars>
          <dgm:bulletEnabled val="1"/>
        </dgm:presLayoutVars>
      </dgm:prSet>
      <dgm:spPr/>
    </dgm:pt>
  </dgm:ptLst>
  <dgm:cxnLst>
    <dgm:cxn modelId="{7C17A617-8524-4654-B2AA-33AC5F92A129}" srcId="{7E59A81C-8859-4AF8-A81B-4418D5FFECF7}" destId="{9A47850E-8832-4E52-B164-63552904E38E}" srcOrd="4" destOrd="0" parTransId="{F1C920EF-F9F7-4F8B-8E65-D05706A84BA2}" sibTransId="{23DBF9D8-8365-433E-B2D8-028B9D89F3FA}"/>
    <dgm:cxn modelId="{4BF6FD28-0442-40A2-97FB-DC6C4932D6B6}" srcId="{A7980884-8EC5-4128-BCAA-F21393733B09}" destId="{7E59A81C-8859-4AF8-A81B-4418D5FFECF7}" srcOrd="0" destOrd="0" parTransId="{BAE13546-BEA0-4361-9EFA-DA9877E84DE4}" sibTransId="{0CDC095D-82EE-4F43-BEFE-76BBEE55295F}"/>
    <dgm:cxn modelId="{BC11082C-E849-4304-AD25-0E3ADA05E613}" type="presOf" srcId="{9A47850E-8832-4E52-B164-63552904E38E}" destId="{08DD064D-2BCF-4733-974A-ED2B3C03690E}" srcOrd="0" destOrd="4" presId="urn:microsoft.com/office/officeart/2005/8/layout/vList5"/>
    <dgm:cxn modelId="{741F0435-3FFA-4121-B0B5-01CD3ADF4696}" type="presOf" srcId="{7E899524-FCC3-48B7-8914-12BA0CE5DB30}" destId="{08DD064D-2BCF-4733-974A-ED2B3C03690E}" srcOrd="0" destOrd="1" presId="urn:microsoft.com/office/officeart/2005/8/layout/vList5"/>
    <dgm:cxn modelId="{8B17BB3E-2D44-4659-8F70-516B21034C7C}" type="presOf" srcId="{A7980884-8EC5-4128-BCAA-F21393733B09}" destId="{B0AA66EE-D421-40B8-97B5-FBF184FFD07B}" srcOrd="0" destOrd="0" presId="urn:microsoft.com/office/officeart/2005/8/layout/vList5"/>
    <dgm:cxn modelId="{FB2AD666-9B7E-4370-8F6C-A55C5F516723}" type="presOf" srcId="{7E59A81C-8859-4AF8-A81B-4418D5FFECF7}" destId="{A94E08D7-4B88-474C-AFB4-59C42B460D3A}" srcOrd="0" destOrd="0" presId="urn:microsoft.com/office/officeart/2005/8/layout/vList5"/>
    <dgm:cxn modelId="{B619E384-E422-4848-9B57-0144D76433AB}" type="presOf" srcId="{BEBF3FAF-F97B-4503-B6DB-07BEB51DE02A}" destId="{08DD064D-2BCF-4733-974A-ED2B3C03690E}" srcOrd="0" destOrd="3" presId="urn:microsoft.com/office/officeart/2005/8/layout/vList5"/>
    <dgm:cxn modelId="{CB3F868D-97D8-46D6-B3A3-43D7698A33E8}" type="presOf" srcId="{50921C67-CFED-40F4-A32D-3565EF0634F5}" destId="{08DD064D-2BCF-4733-974A-ED2B3C03690E}" srcOrd="0" destOrd="0" presId="urn:microsoft.com/office/officeart/2005/8/layout/vList5"/>
    <dgm:cxn modelId="{CC39919C-B9B6-4D30-9769-E671E1D7CF70}" srcId="{7E59A81C-8859-4AF8-A81B-4418D5FFECF7}" destId="{BEBF3FAF-F97B-4503-B6DB-07BEB51DE02A}" srcOrd="3" destOrd="0" parTransId="{1E7855DD-B641-4583-A0F0-6FD307F8DD3C}" sibTransId="{2E9AA5CA-9E15-42A6-B1FA-9ECE1C708725}"/>
    <dgm:cxn modelId="{EDD80F9D-2C62-4215-BB97-689748FC709A}" srcId="{7E59A81C-8859-4AF8-A81B-4418D5FFECF7}" destId="{7E899524-FCC3-48B7-8914-12BA0CE5DB30}" srcOrd="1" destOrd="0" parTransId="{9279FF6D-2A95-4531-BF6F-3C188FE1E4C1}" sibTransId="{08949F8D-10F2-40A9-BAB2-A737532172BA}"/>
    <dgm:cxn modelId="{77DE8EAE-064F-483A-B7B1-6B4C78B35EB5}" srcId="{7E59A81C-8859-4AF8-A81B-4418D5FFECF7}" destId="{50921C67-CFED-40F4-A32D-3565EF0634F5}" srcOrd="0" destOrd="0" parTransId="{3C0A95F2-73C9-49F6-9FBF-17DD67C4373D}" sibTransId="{F9CB4715-5C46-4C11-B33B-0729EBB44746}"/>
    <dgm:cxn modelId="{2A398EAF-A7E5-4091-BC09-5C0C945C5F97}" srcId="{7E59A81C-8859-4AF8-A81B-4418D5FFECF7}" destId="{7D1FCA02-A4F2-4F94-B9B2-4F5CAAC5BD31}" srcOrd="2" destOrd="0" parTransId="{835A58A3-BC41-4F39-AAFC-1BD7D3478A80}" sibTransId="{4C1CEB08-53D5-44B4-AA5B-534718D6A104}"/>
    <dgm:cxn modelId="{6F9B1FC5-A87F-434B-B772-C6FF1E8D70D1}" type="presOf" srcId="{7D1FCA02-A4F2-4F94-B9B2-4F5CAAC5BD31}" destId="{08DD064D-2BCF-4733-974A-ED2B3C03690E}" srcOrd="0" destOrd="2" presId="urn:microsoft.com/office/officeart/2005/8/layout/vList5"/>
    <dgm:cxn modelId="{714C8AC1-DFE6-44C4-A4DF-E1CD0715504B}" type="presParOf" srcId="{B0AA66EE-D421-40B8-97B5-FBF184FFD07B}" destId="{958B74AC-E2BF-4AC0-BE1C-4A25A3F01E58}" srcOrd="0" destOrd="0" presId="urn:microsoft.com/office/officeart/2005/8/layout/vList5"/>
    <dgm:cxn modelId="{D9FDAAE0-0B79-4FF1-A3CE-B0733A60945B}" type="presParOf" srcId="{958B74AC-E2BF-4AC0-BE1C-4A25A3F01E58}" destId="{A94E08D7-4B88-474C-AFB4-59C42B460D3A}" srcOrd="0" destOrd="0" presId="urn:microsoft.com/office/officeart/2005/8/layout/vList5"/>
    <dgm:cxn modelId="{53CBB081-47A8-4C09-997A-7E0A0B42A054}" type="presParOf" srcId="{958B74AC-E2BF-4AC0-BE1C-4A25A3F01E58}" destId="{08DD064D-2BCF-4733-974A-ED2B3C0369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A207E3-330A-40E3-9927-0FCC591F72A7}" type="doc">
      <dgm:prSet loTypeId="urn:microsoft.com/office/officeart/2005/8/layout/hProcess9" loCatId="process" qsTypeId="urn:microsoft.com/office/officeart/2005/8/quickstyle/3d3" qsCatId="3D" csTypeId="urn:microsoft.com/office/officeart/2005/8/colors/accent1_2" csCatId="accent1"/>
      <dgm:spPr/>
      <dgm:t>
        <a:bodyPr/>
        <a:lstStyle/>
        <a:p>
          <a:endParaRPr lang="en-US"/>
        </a:p>
      </dgm:t>
    </dgm:pt>
    <dgm:pt modelId="{4E5E256E-EDBC-4556-B1E7-C0F7C99F38D6}">
      <dgm:prSet/>
      <dgm:spPr/>
      <dgm:t>
        <a:bodyPr/>
        <a:lstStyle/>
        <a:p>
          <a:pPr rtl="0"/>
          <a:r>
            <a:rPr lang="en-US"/>
            <a:t>Form a team</a:t>
          </a:r>
        </a:p>
      </dgm:t>
    </dgm:pt>
    <dgm:pt modelId="{071AC68F-5ADD-418F-BA82-A6CDD779451E}" type="parTrans" cxnId="{1528F8FE-EAA7-4477-93E9-1F328707186A}">
      <dgm:prSet/>
      <dgm:spPr/>
      <dgm:t>
        <a:bodyPr/>
        <a:lstStyle/>
        <a:p>
          <a:endParaRPr lang="en-US"/>
        </a:p>
      </dgm:t>
    </dgm:pt>
    <dgm:pt modelId="{449BEDFA-1193-4726-B952-3E0E0E419233}" type="sibTrans" cxnId="{1528F8FE-EAA7-4477-93E9-1F328707186A}">
      <dgm:prSet/>
      <dgm:spPr/>
      <dgm:t>
        <a:bodyPr/>
        <a:lstStyle/>
        <a:p>
          <a:endParaRPr lang="en-US"/>
        </a:p>
      </dgm:t>
    </dgm:pt>
    <dgm:pt modelId="{EECCB777-025A-434E-838D-C8752BCB2BC5}">
      <dgm:prSet/>
      <dgm:spPr/>
      <dgm:t>
        <a:bodyPr/>
        <a:lstStyle/>
        <a:p>
          <a:pPr rtl="0"/>
          <a:r>
            <a:rPr lang="en-US"/>
            <a:t>Study the data</a:t>
          </a:r>
        </a:p>
      </dgm:t>
    </dgm:pt>
    <dgm:pt modelId="{5586BFB2-552A-4148-9598-DCC23C9111F8}" type="parTrans" cxnId="{122CF0A8-18CA-4CA1-9CDB-E2E6BA50E2C8}">
      <dgm:prSet/>
      <dgm:spPr/>
      <dgm:t>
        <a:bodyPr/>
        <a:lstStyle/>
        <a:p>
          <a:endParaRPr lang="en-US"/>
        </a:p>
      </dgm:t>
    </dgm:pt>
    <dgm:pt modelId="{3FEE72F4-406A-4518-8521-F9491B4ABC15}" type="sibTrans" cxnId="{122CF0A8-18CA-4CA1-9CDB-E2E6BA50E2C8}">
      <dgm:prSet/>
      <dgm:spPr/>
      <dgm:t>
        <a:bodyPr/>
        <a:lstStyle/>
        <a:p>
          <a:endParaRPr lang="en-US"/>
        </a:p>
      </dgm:t>
    </dgm:pt>
    <dgm:pt modelId="{A7FBBB5D-1CA9-4DDB-BB55-0AEED7DF1EAC}">
      <dgm:prSet/>
      <dgm:spPr/>
      <dgm:t>
        <a:bodyPr/>
        <a:lstStyle/>
        <a:p>
          <a:pPr rtl="0"/>
          <a:r>
            <a:rPr lang="en-US"/>
            <a:t>Conduct a self-assessment</a:t>
          </a:r>
        </a:p>
      </dgm:t>
    </dgm:pt>
    <dgm:pt modelId="{BC2FF9F3-B4E9-4E76-B7C5-C6393B2EBD8A}" type="parTrans" cxnId="{EEE7DCFC-6AF7-4089-AD36-EE64313EE183}">
      <dgm:prSet/>
      <dgm:spPr/>
      <dgm:t>
        <a:bodyPr/>
        <a:lstStyle/>
        <a:p>
          <a:endParaRPr lang="en-US"/>
        </a:p>
      </dgm:t>
    </dgm:pt>
    <dgm:pt modelId="{F1C103B7-75C0-43C9-A917-2BFA98B9C1A8}" type="sibTrans" cxnId="{EEE7DCFC-6AF7-4089-AD36-EE64313EE183}">
      <dgm:prSet/>
      <dgm:spPr/>
      <dgm:t>
        <a:bodyPr/>
        <a:lstStyle/>
        <a:p>
          <a:endParaRPr lang="en-US"/>
        </a:p>
      </dgm:t>
    </dgm:pt>
    <dgm:pt modelId="{D18AD081-2C56-4B47-A465-7FE160DF1F9B}">
      <dgm:prSet/>
      <dgm:spPr/>
      <dgm:t>
        <a:bodyPr/>
        <a:lstStyle/>
        <a:p>
          <a:pPr rtl="0"/>
          <a:r>
            <a:rPr lang="en-US"/>
            <a:t>Provide evidence</a:t>
          </a:r>
        </a:p>
      </dgm:t>
    </dgm:pt>
    <dgm:pt modelId="{C556CF5C-C63F-47F6-AA1F-76A2819A9F3C}" type="parTrans" cxnId="{1DFF5EF6-536F-4253-8535-F6830FD3C035}">
      <dgm:prSet/>
      <dgm:spPr/>
      <dgm:t>
        <a:bodyPr/>
        <a:lstStyle/>
        <a:p>
          <a:endParaRPr lang="en-US"/>
        </a:p>
      </dgm:t>
    </dgm:pt>
    <dgm:pt modelId="{E81DEF23-234A-4176-9BED-F3BD138D69EA}" type="sibTrans" cxnId="{1DFF5EF6-536F-4253-8535-F6830FD3C035}">
      <dgm:prSet/>
      <dgm:spPr/>
      <dgm:t>
        <a:bodyPr/>
        <a:lstStyle/>
        <a:p>
          <a:endParaRPr lang="en-US"/>
        </a:p>
      </dgm:t>
    </dgm:pt>
    <dgm:pt modelId="{E480B075-9285-495B-85F3-145F3B3B14E9}">
      <dgm:prSet/>
      <dgm:spPr/>
      <dgm:t>
        <a:bodyPr/>
        <a:lstStyle/>
        <a:p>
          <a:pPr rtl="0"/>
          <a:r>
            <a:rPr lang="en-US"/>
            <a:t>Consider the students first</a:t>
          </a:r>
        </a:p>
      </dgm:t>
    </dgm:pt>
    <dgm:pt modelId="{EF0851FB-F336-4533-9D7C-29522E74123A}" type="parTrans" cxnId="{FD136E01-D3E4-4555-8556-115B2F6CA4C0}">
      <dgm:prSet/>
      <dgm:spPr/>
      <dgm:t>
        <a:bodyPr/>
        <a:lstStyle/>
        <a:p>
          <a:endParaRPr lang="en-US"/>
        </a:p>
      </dgm:t>
    </dgm:pt>
    <dgm:pt modelId="{37C91F6C-8A83-479F-9FBE-BA163AE36879}" type="sibTrans" cxnId="{FD136E01-D3E4-4555-8556-115B2F6CA4C0}">
      <dgm:prSet/>
      <dgm:spPr/>
      <dgm:t>
        <a:bodyPr/>
        <a:lstStyle/>
        <a:p>
          <a:endParaRPr lang="en-US"/>
        </a:p>
      </dgm:t>
    </dgm:pt>
    <dgm:pt modelId="{78860DDD-FD60-4B31-B2E0-263CD119CE26}">
      <dgm:prSet/>
      <dgm:spPr/>
      <dgm:t>
        <a:bodyPr/>
        <a:lstStyle/>
        <a:p>
          <a:pPr rtl="0"/>
          <a:r>
            <a:rPr lang="en-US"/>
            <a:t>Ensure equitable participation</a:t>
          </a:r>
        </a:p>
      </dgm:t>
    </dgm:pt>
    <dgm:pt modelId="{BE66CEBA-16E0-4F69-BBAD-89188BEDA00D}" type="parTrans" cxnId="{7114E903-1D93-449C-B963-003C05C8D818}">
      <dgm:prSet/>
      <dgm:spPr/>
      <dgm:t>
        <a:bodyPr/>
        <a:lstStyle/>
        <a:p>
          <a:endParaRPr lang="en-US"/>
        </a:p>
      </dgm:t>
    </dgm:pt>
    <dgm:pt modelId="{03529B73-8A04-45DB-BCE7-EDB0D3E169AB}" type="sibTrans" cxnId="{7114E903-1D93-449C-B963-003C05C8D818}">
      <dgm:prSet/>
      <dgm:spPr/>
      <dgm:t>
        <a:bodyPr/>
        <a:lstStyle/>
        <a:p>
          <a:endParaRPr lang="en-US"/>
        </a:p>
      </dgm:t>
    </dgm:pt>
    <dgm:pt modelId="{932B2CD2-41D4-45D2-B13C-344804618667}">
      <dgm:prSet/>
      <dgm:spPr/>
      <dgm:t>
        <a:bodyPr/>
        <a:lstStyle/>
        <a:p>
          <a:pPr rtl="0"/>
          <a:r>
            <a:rPr lang="en-US"/>
            <a:t>Develop a plan of action</a:t>
          </a:r>
        </a:p>
      </dgm:t>
    </dgm:pt>
    <dgm:pt modelId="{03F50E8D-4E28-4FB9-91A7-8FB88FD9EE21}" type="parTrans" cxnId="{E8196DF0-F57D-439D-B944-EED961663F12}">
      <dgm:prSet/>
      <dgm:spPr/>
      <dgm:t>
        <a:bodyPr/>
        <a:lstStyle/>
        <a:p>
          <a:endParaRPr lang="en-US"/>
        </a:p>
      </dgm:t>
    </dgm:pt>
    <dgm:pt modelId="{A9A005C8-A36E-4D77-B535-F0A605D13A54}" type="sibTrans" cxnId="{E8196DF0-F57D-439D-B944-EED961663F12}">
      <dgm:prSet/>
      <dgm:spPr/>
      <dgm:t>
        <a:bodyPr/>
        <a:lstStyle/>
        <a:p>
          <a:endParaRPr lang="en-US"/>
        </a:p>
      </dgm:t>
    </dgm:pt>
    <dgm:pt modelId="{7690A655-95E7-4632-9122-8BAF773AA1D0}" type="pres">
      <dgm:prSet presAssocID="{35A207E3-330A-40E3-9927-0FCC591F72A7}" presName="CompostProcess" presStyleCnt="0">
        <dgm:presLayoutVars>
          <dgm:dir/>
          <dgm:resizeHandles val="exact"/>
        </dgm:presLayoutVars>
      </dgm:prSet>
      <dgm:spPr/>
    </dgm:pt>
    <dgm:pt modelId="{597A16BB-7660-4F4F-BEEE-1A0A5AD2AD60}" type="pres">
      <dgm:prSet presAssocID="{35A207E3-330A-40E3-9927-0FCC591F72A7}" presName="arrow" presStyleLbl="bgShp" presStyleIdx="0" presStyleCnt="1"/>
      <dgm:spPr/>
    </dgm:pt>
    <dgm:pt modelId="{FC43169C-1E51-40F2-8F86-42BC55CAC758}" type="pres">
      <dgm:prSet presAssocID="{35A207E3-330A-40E3-9927-0FCC591F72A7}" presName="linearProcess" presStyleCnt="0"/>
      <dgm:spPr/>
    </dgm:pt>
    <dgm:pt modelId="{19019FC9-0B5A-4EE5-B3CA-66A5BA7D07DC}" type="pres">
      <dgm:prSet presAssocID="{4E5E256E-EDBC-4556-B1E7-C0F7C99F38D6}" presName="textNode" presStyleLbl="node1" presStyleIdx="0" presStyleCnt="5">
        <dgm:presLayoutVars>
          <dgm:bulletEnabled val="1"/>
        </dgm:presLayoutVars>
      </dgm:prSet>
      <dgm:spPr/>
    </dgm:pt>
    <dgm:pt modelId="{CE8A0905-3BD7-4314-B2D4-E51419E424FD}" type="pres">
      <dgm:prSet presAssocID="{449BEDFA-1193-4726-B952-3E0E0E419233}" presName="sibTrans" presStyleCnt="0"/>
      <dgm:spPr/>
    </dgm:pt>
    <dgm:pt modelId="{F949B153-EF8A-4CFB-BF69-F04A5633937A}" type="pres">
      <dgm:prSet presAssocID="{EECCB777-025A-434E-838D-C8752BCB2BC5}" presName="textNode" presStyleLbl="node1" presStyleIdx="1" presStyleCnt="5">
        <dgm:presLayoutVars>
          <dgm:bulletEnabled val="1"/>
        </dgm:presLayoutVars>
      </dgm:prSet>
      <dgm:spPr/>
    </dgm:pt>
    <dgm:pt modelId="{7E2645CE-D92F-43BA-BC8C-51450F93706A}" type="pres">
      <dgm:prSet presAssocID="{3FEE72F4-406A-4518-8521-F9491B4ABC15}" presName="sibTrans" presStyleCnt="0"/>
      <dgm:spPr/>
    </dgm:pt>
    <dgm:pt modelId="{AD89D551-7373-4410-9F7D-9E36E640DF6C}" type="pres">
      <dgm:prSet presAssocID="{A7FBBB5D-1CA9-4DDB-BB55-0AEED7DF1EAC}" presName="textNode" presStyleLbl="node1" presStyleIdx="2" presStyleCnt="5">
        <dgm:presLayoutVars>
          <dgm:bulletEnabled val="1"/>
        </dgm:presLayoutVars>
      </dgm:prSet>
      <dgm:spPr/>
    </dgm:pt>
    <dgm:pt modelId="{6D16C334-7B5A-4D72-A19D-EB2A179F63D5}" type="pres">
      <dgm:prSet presAssocID="{F1C103B7-75C0-43C9-A917-2BFA98B9C1A8}" presName="sibTrans" presStyleCnt="0"/>
      <dgm:spPr/>
    </dgm:pt>
    <dgm:pt modelId="{9FEC8598-1B6B-4406-8359-27B63B628521}" type="pres">
      <dgm:prSet presAssocID="{78860DDD-FD60-4B31-B2E0-263CD119CE26}" presName="textNode" presStyleLbl="node1" presStyleIdx="3" presStyleCnt="5">
        <dgm:presLayoutVars>
          <dgm:bulletEnabled val="1"/>
        </dgm:presLayoutVars>
      </dgm:prSet>
      <dgm:spPr/>
    </dgm:pt>
    <dgm:pt modelId="{3D4366CB-299C-45E5-9FDE-C4BD7301D325}" type="pres">
      <dgm:prSet presAssocID="{03529B73-8A04-45DB-BCE7-EDB0D3E169AB}" presName="sibTrans" presStyleCnt="0"/>
      <dgm:spPr/>
    </dgm:pt>
    <dgm:pt modelId="{D92FD388-3F4E-432B-B839-A32490EC9FFF}" type="pres">
      <dgm:prSet presAssocID="{932B2CD2-41D4-45D2-B13C-344804618667}" presName="textNode" presStyleLbl="node1" presStyleIdx="4" presStyleCnt="5">
        <dgm:presLayoutVars>
          <dgm:bulletEnabled val="1"/>
        </dgm:presLayoutVars>
      </dgm:prSet>
      <dgm:spPr/>
    </dgm:pt>
  </dgm:ptLst>
  <dgm:cxnLst>
    <dgm:cxn modelId="{FD136E01-D3E4-4555-8556-115B2F6CA4C0}" srcId="{A7FBBB5D-1CA9-4DDB-BB55-0AEED7DF1EAC}" destId="{E480B075-9285-495B-85F3-145F3B3B14E9}" srcOrd="1" destOrd="0" parTransId="{EF0851FB-F336-4533-9D7C-29522E74123A}" sibTransId="{37C91F6C-8A83-479F-9FBE-BA163AE36879}"/>
    <dgm:cxn modelId="{7114E903-1D93-449C-B963-003C05C8D818}" srcId="{35A207E3-330A-40E3-9927-0FCC591F72A7}" destId="{78860DDD-FD60-4B31-B2E0-263CD119CE26}" srcOrd="3" destOrd="0" parTransId="{BE66CEBA-16E0-4F69-BBAD-89188BEDA00D}" sibTransId="{03529B73-8A04-45DB-BCE7-EDB0D3E169AB}"/>
    <dgm:cxn modelId="{1A340110-B8AD-4290-9A3F-8F21E6E2EA86}" type="presOf" srcId="{D18AD081-2C56-4B47-A465-7FE160DF1F9B}" destId="{AD89D551-7373-4410-9F7D-9E36E640DF6C}" srcOrd="0" destOrd="1" presId="urn:microsoft.com/office/officeart/2005/8/layout/hProcess9"/>
    <dgm:cxn modelId="{36A06879-21BD-45CB-9A26-AF778CC4696D}" type="presOf" srcId="{4E5E256E-EDBC-4556-B1E7-C0F7C99F38D6}" destId="{19019FC9-0B5A-4EE5-B3CA-66A5BA7D07DC}" srcOrd="0" destOrd="0" presId="urn:microsoft.com/office/officeart/2005/8/layout/hProcess9"/>
    <dgm:cxn modelId="{73A4297E-333E-4060-AE4E-5C5B7D858ADA}" type="presOf" srcId="{A7FBBB5D-1CA9-4DDB-BB55-0AEED7DF1EAC}" destId="{AD89D551-7373-4410-9F7D-9E36E640DF6C}" srcOrd="0" destOrd="0" presId="urn:microsoft.com/office/officeart/2005/8/layout/hProcess9"/>
    <dgm:cxn modelId="{122CF0A8-18CA-4CA1-9CDB-E2E6BA50E2C8}" srcId="{35A207E3-330A-40E3-9927-0FCC591F72A7}" destId="{EECCB777-025A-434E-838D-C8752BCB2BC5}" srcOrd="1" destOrd="0" parTransId="{5586BFB2-552A-4148-9598-DCC23C9111F8}" sibTransId="{3FEE72F4-406A-4518-8521-F9491B4ABC15}"/>
    <dgm:cxn modelId="{69D39AC3-12F2-4749-8D14-7A75E33D1598}" type="presOf" srcId="{35A207E3-330A-40E3-9927-0FCC591F72A7}" destId="{7690A655-95E7-4632-9122-8BAF773AA1D0}" srcOrd="0" destOrd="0" presId="urn:microsoft.com/office/officeart/2005/8/layout/hProcess9"/>
    <dgm:cxn modelId="{5CFEB5CC-56E1-43D5-9A33-61C1FAECA1DA}" type="presOf" srcId="{932B2CD2-41D4-45D2-B13C-344804618667}" destId="{D92FD388-3F4E-432B-B839-A32490EC9FFF}" srcOrd="0" destOrd="0" presId="urn:microsoft.com/office/officeart/2005/8/layout/hProcess9"/>
    <dgm:cxn modelId="{E5B985CE-4F7C-44A7-9A59-CB85EDE18F10}" type="presOf" srcId="{78860DDD-FD60-4B31-B2E0-263CD119CE26}" destId="{9FEC8598-1B6B-4406-8359-27B63B628521}" srcOrd="0" destOrd="0" presId="urn:microsoft.com/office/officeart/2005/8/layout/hProcess9"/>
    <dgm:cxn modelId="{99A654DB-83AA-48DF-997C-8A5FFD8998D5}" type="presOf" srcId="{EECCB777-025A-434E-838D-C8752BCB2BC5}" destId="{F949B153-EF8A-4CFB-BF69-F04A5633937A}" srcOrd="0" destOrd="0" presId="urn:microsoft.com/office/officeart/2005/8/layout/hProcess9"/>
    <dgm:cxn modelId="{E8196DF0-F57D-439D-B944-EED961663F12}" srcId="{35A207E3-330A-40E3-9927-0FCC591F72A7}" destId="{932B2CD2-41D4-45D2-B13C-344804618667}" srcOrd="4" destOrd="0" parTransId="{03F50E8D-4E28-4FB9-91A7-8FB88FD9EE21}" sibTransId="{A9A005C8-A36E-4D77-B535-F0A605D13A54}"/>
    <dgm:cxn modelId="{F6BFF5F1-1E56-4B98-A5FF-8B63E36353C7}" type="presOf" srcId="{E480B075-9285-495B-85F3-145F3B3B14E9}" destId="{AD89D551-7373-4410-9F7D-9E36E640DF6C}" srcOrd="0" destOrd="2" presId="urn:microsoft.com/office/officeart/2005/8/layout/hProcess9"/>
    <dgm:cxn modelId="{1DFF5EF6-536F-4253-8535-F6830FD3C035}" srcId="{A7FBBB5D-1CA9-4DDB-BB55-0AEED7DF1EAC}" destId="{D18AD081-2C56-4B47-A465-7FE160DF1F9B}" srcOrd="0" destOrd="0" parTransId="{C556CF5C-C63F-47F6-AA1F-76A2819A9F3C}" sibTransId="{E81DEF23-234A-4176-9BED-F3BD138D69EA}"/>
    <dgm:cxn modelId="{EEE7DCFC-6AF7-4089-AD36-EE64313EE183}" srcId="{35A207E3-330A-40E3-9927-0FCC591F72A7}" destId="{A7FBBB5D-1CA9-4DDB-BB55-0AEED7DF1EAC}" srcOrd="2" destOrd="0" parTransId="{BC2FF9F3-B4E9-4E76-B7C5-C6393B2EBD8A}" sibTransId="{F1C103B7-75C0-43C9-A917-2BFA98B9C1A8}"/>
    <dgm:cxn modelId="{1528F8FE-EAA7-4477-93E9-1F328707186A}" srcId="{35A207E3-330A-40E3-9927-0FCC591F72A7}" destId="{4E5E256E-EDBC-4556-B1E7-C0F7C99F38D6}" srcOrd="0" destOrd="0" parTransId="{071AC68F-5ADD-418F-BA82-A6CDD779451E}" sibTransId="{449BEDFA-1193-4726-B952-3E0E0E419233}"/>
    <dgm:cxn modelId="{37EC9397-0897-4EE6-B2BB-C760A08548EA}" type="presParOf" srcId="{7690A655-95E7-4632-9122-8BAF773AA1D0}" destId="{597A16BB-7660-4F4F-BEEE-1A0A5AD2AD60}" srcOrd="0" destOrd="0" presId="urn:microsoft.com/office/officeart/2005/8/layout/hProcess9"/>
    <dgm:cxn modelId="{2F67B44A-F5A0-4BE6-9B38-B2509FB87E4F}" type="presParOf" srcId="{7690A655-95E7-4632-9122-8BAF773AA1D0}" destId="{FC43169C-1E51-40F2-8F86-42BC55CAC758}" srcOrd="1" destOrd="0" presId="urn:microsoft.com/office/officeart/2005/8/layout/hProcess9"/>
    <dgm:cxn modelId="{CD8E0031-0DA8-40A6-A59E-429EAB098810}" type="presParOf" srcId="{FC43169C-1E51-40F2-8F86-42BC55CAC758}" destId="{19019FC9-0B5A-4EE5-B3CA-66A5BA7D07DC}" srcOrd="0" destOrd="0" presId="urn:microsoft.com/office/officeart/2005/8/layout/hProcess9"/>
    <dgm:cxn modelId="{B7417670-ED01-474E-9C05-66B129E5B9FD}" type="presParOf" srcId="{FC43169C-1E51-40F2-8F86-42BC55CAC758}" destId="{CE8A0905-3BD7-4314-B2D4-E51419E424FD}" srcOrd="1" destOrd="0" presId="urn:microsoft.com/office/officeart/2005/8/layout/hProcess9"/>
    <dgm:cxn modelId="{04C2B929-FEF8-4E91-BE69-7A8F3A56AA61}" type="presParOf" srcId="{FC43169C-1E51-40F2-8F86-42BC55CAC758}" destId="{F949B153-EF8A-4CFB-BF69-F04A5633937A}" srcOrd="2" destOrd="0" presId="urn:microsoft.com/office/officeart/2005/8/layout/hProcess9"/>
    <dgm:cxn modelId="{358E5E09-8C50-4596-9CDC-00B705093A00}" type="presParOf" srcId="{FC43169C-1E51-40F2-8F86-42BC55CAC758}" destId="{7E2645CE-D92F-43BA-BC8C-51450F93706A}" srcOrd="3" destOrd="0" presId="urn:microsoft.com/office/officeart/2005/8/layout/hProcess9"/>
    <dgm:cxn modelId="{1CB22DDE-0B2A-40C3-A8A9-A2F102B6E72C}" type="presParOf" srcId="{FC43169C-1E51-40F2-8F86-42BC55CAC758}" destId="{AD89D551-7373-4410-9F7D-9E36E640DF6C}" srcOrd="4" destOrd="0" presId="urn:microsoft.com/office/officeart/2005/8/layout/hProcess9"/>
    <dgm:cxn modelId="{8FE9C122-FEFD-46EC-8499-A52077B95246}" type="presParOf" srcId="{FC43169C-1E51-40F2-8F86-42BC55CAC758}" destId="{6D16C334-7B5A-4D72-A19D-EB2A179F63D5}" srcOrd="5" destOrd="0" presId="urn:microsoft.com/office/officeart/2005/8/layout/hProcess9"/>
    <dgm:cxn modelId="{B0FC8A1C-0555-4881-B20E-4CE374AD4230}" type="presParOf" srcId="{FC43169C-1E51-40F2-8F86-42BC55CAC758}" destId="{9FEC8598-1B6B-4406-8359-27B63B628521}" srcOrd="6" destOrd="0" presId="urn:microsoft.com/office/officeart/2005/8/layout/hProcess9"/>
    <dgm:cxn modelId="{BD1A48F9-85AE-4F45-A738-09EBDB088911}" type="presParOf" srcId="{FC43169C-1E51-40F2-8F86-42BC55CAC758}" destId="{3D4366CB-299C-45E5-9FDE-C4BD7301D325}" srcOrd="7" destOrd="0" presId="urn:microsoft.com/office/officeart/2005/8/layout/hProcess9"/>
    <dgm:cxn modelId="{01FA8890-9483-4265-B7BE-92BA6B6DA3D4}" type="presParOf" srcId="{FC43169C-1E51-40F2-8F86-42BC55CAC758}" destId="{D92FD388-3F4E-432B-B839-A32490EC9FF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B249BA-5A10-448B-A80A-4A3854B01D04}"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564DDA23-6715-4F1C-A1CD-0D3B5EBD7DC4}">
      <dgm:prSet/>
      <dgm:spPr/>
      <dgm:t>
        <a:bodyPr/>
        <a:lstStyle/>
        <a:p>
          <a:pPr rtl="0"/>
          <a:r>
            <a:rPr lang="en-US" dirty="0"/>
            <a:t>Have you implemented these five elements of high quality education?</a:t>
          </a:r>
        </a:p>
      </dgm:t>
    </dgm:pt>
    <dgm:pt modelId="{F87EB588-6E5B-4A74-9E8D-60BE50EAA5C9}" type="parTrans" cxnId="{EF916EFF-805B-4F4E-903B-E3511A02C67D}">
      <dgm:prSet/>
      <dgm:spPr/>
      <dgm:t>
        <a:bodyPr/>
        <a:lstStyle/>
        <a:p>
          <a:endParaRPr lang="en-US"/>
        </a:p>
      </dgm:t>
    </dgm:pt>
    <dgm:pt modelId="{CD0BD80E-248A-48C1-8F42-146C74B7C2A8}" type="sibTrans" cxnId="{EF916EFF-805B-4F4E-903B-E3511A02C67D}">
      <dgm:prSet/>
      <dgm:spPr/>
      <dgm:t>
        <a:bodyPr/>
        <a:lstStyle/>
        <a:p>
          <a:endParaRPr lang="en-US"/>
        </a:p>
      </dgm:t>
    </dgm:pt>
    <dgm:pt modelId="{EBF97493-A535-491C-B72B-D1FA40A5C055}">
      <dgm:prSet/>
      <dgm:spPr/>
      <dgm:t>
        <a:bodyPr/>
        <a:lstStyle/>
        <a:p>
          <a:pPr rtl="0"/>
          <a:r>
            <a:rPr lang="en-US" dirty="0"/>
            <a:t>Data-based decision making</a:t>
          </a:r>
        </a:p>
      </dgm:t>
    </dgm:pt>
    <dgm:pt modelId="{1FC7D6CE-FCCB-48CE-A6B2-3E3C72DA32C3}" type="parTrans" cxnId="{0AF50AFA-BE13-4165-876E-86C8DDBFE7E5}">
      <dgm:prSet/>
      <dgm:spPr/>
      <dgm:t>
        <a:bodyPr/>
        <a:lstStyle/>
        <a:p>
          <a:endParaRPr lang="en-US"/>
        </a:p>
      </dgm:t>
    </dgm:pt>
    <dgm:pt modelId="{95C8219C-3DFC-433F-916F-42238C8CAF95}" type="sibTrans" cxnId="{0AF50AFA-BE13-4165-876E-86C8DDBFE7E5}">
      <dgm:prSet/>
      <dgm:spPr/>
      <dgm:t>
        <a:bodyPr/>
        <a:lstStyle/>
        <a:p>
          <a:endParaRPr lang="en-US"/>
        </a:p>
      </dgm:t>
    </dgm:pt>
    <dgm:pt modelId="{ECF4382E-20B3-4F27-ADAC-DA855D258F3B}">
      <dgm:prSet/>
      <dgm:spPr/>
      <dgm:t>
        <a:bodyPr/>
        <a:lstStyle/>
        <a:p>
          <a:pPr rtl="0"/>
          <a:r>
            <a:rPr lang="en-US"/>
            <a:t>Cultural responsiveness</a:t>
          </a:r>
        </a:p>
      </dgm:t>
    </dgm:pt>
    <dgm:pt modelId="{4DEF8D3E-D6F1-49BD-90E3-E1FA79B8BDFA}" type="parTrans" cxnId="{1FFFFA56-3B30-4652-B7E5-CA03628013E4}">
      <dgm:prSet/>
      <dgm:spPr/>
      <dgm:t>
        <a:bodyPr/>
        <a:lstStyle/>
        <a:p>
          <a:endParaRPr lang="en-US"/>
        </a:p>
      </dgm:t>
    </dgm:pt>
    <dgm:pt modelId="{B85460AD-BB86-43CE-B81A-93B27519F694}" type="sibTrans" cxnId="{1FFFFA56-3B30-4652-B7E5-CA03628013E4}">
      <dgm:prSet/>
      <dgm:spPr/>
      <dgm:t>
        <a:bodyPr/>
        <a:lstStyle/>
        <a:p>
          <a:endParaRPr lang="en-US"/>
        </a:p>
      </dgm:t>
    </dgm:pt>
    <dgm:pt modelId="{56A0CD63-F0E5-4A3D-9E4E-9A81D793C061}">
      <dgm:prSet/>
      <dgm:spPr/>
      <dgm:t>
        <a:bodyPr/>
        <a:lstStyle/>
        <a:p>
          <a:pPr rtl="0"/>
          <a:r>
            <a:rPr lang="en-US"/>
            <a:t>High-quality core instructional program</a:t>
          </a:r>
        </a:p>
      </dgm:t>
    </dgm:pt>
    <dgm:pt modelId="{2DAA08CF-FD51-4AE8-BA6D-4900E9B9B679}" type="parTrans" cxnId="{E6DD6EA3-F642-42AC-B0D0-B1E6CEFE6F73}">
      <dgm:prSet/>
      <dgm:spPr/>
      <dgm:t>
        <a:bodyPr/>
        <a:lstStyle/>
        <a:p>
          <a:endParaRPr lang="en-US"/>
        </a:p>
      </dgm:t>
    </dgm:pt>
    <dgm:pt modelId="{E366EA35-D508-4874-A249-2458EC68D4C8}" type="sibTrans" cxnId="{E6DD6EA3-F642-42AC-B0D0-B1E6CEFE6F73}">
      <dgm:prSet/>
      <dgm:spPr/>
      <dgm:t>
        <a:bodyPr/>
        <a:lstStyle/>
        <a:p>
          <a:endParaRPr lang="en-US"/>
        </a:p>
      </dgm:t>
    </dgm:pt>
    <dgm:pt modelId="{EB9B85BE-7272-47F2-BFFE-D1E3936EE7C8}">
      <dgm:prSet/>
      <dgm:spPr/>
      <dgm:t>
        <a:bodyPr/>
        <a:lstStyle/>
        <a:p>
          <a:pPr rtl="0"/>
          <a:r>
            <a:rPr lang="en-US"/>
            <a:t>Universal screening and progress monitoring</a:t>
          </a:r>
        </a:p>
      </dgm:t>
    </dgm:pt>
    <dgm:pt modelId="{23728021-21C4-4673-B8C9-FDE687844816}" type="parTrans" cxnId="{4BF0E2DD-634C-4E02-A35B-1BFF59F1D945}">
      <dgm:prSet/>
      <dgm:spPr/>
      <dgm:t>
        <a:bodyPr/>
        <a:lstStyle/>
        <a:p>
          <a:endParaRPr lang="en-US"/>
        </a:p>
      </dgm:t>
    </dgm:pt>
    <dgm:pt modelId="{875A3643-5EA2-4E22-8046-2A381D714429}" type="sibTrans" cxnId="{4BF0E2DD-634C-4E02-A35B-1BFF59F1D945}">
      <dgm:prSet/>
      <dgm:spPr/>
      <dgm:t>
        <a:bodyPr/>
        <a:lstStyle/>
        <a:p>
          <a:endParaRPr lang="en-US"/>
        </a:p>
      </dgm:t>
    </dgm:pt>
    <dgm:pt modelId="{8525E20B-B5EB-49DA-A363-D3912B90CB12}">
      <dgm:prSet/>
      <dgm:spPr/>
      <dgm:t>
        <a:bodyPr/>
        <a:lstStyle/>
        <a:p>
          <a:pPr rtl="0"/>
          <a:r>
            <a:rPr lang="en-US"/>
            <a:t>Evidence-based interventions and supports</a:t>
          </a:r>
        </a:p>
      </dgm:t>
    </dgm:pt>
    <dgm:pt modelId="{8D4805D9-3B33-4423-99E8-760AF92FB009}" type="parTrans" cxnId="{50F45875-4A9A-498C-862A-C46C77165F8A}">
      <dgm:prSet/>
      <dgm:spPr/>
      <dgm:t>
        <a:bodyPr/>
        <a:lstStyle/>
        <a:p>
          <a:endParaRPr lang="en-US"/>
        </a:p>
      </dgm:t>
    </dgm:pt>
    <dgm:pt modelId="{33239B3A-8BA7-417C-83AC-93CDC2726FF9}" type="sibTrans" cxnId="{50F45875-4A9A-498C-862A-C46C77165F8A}">
      <dgm:prSet/>
      <dgm:spPr/>
      <dgm:t>
        <a:bodyPr/>
        <a:lstStyle/>
        <a:p>
          <a:endParaRPr lang="en-US"/>
        </a:p>
      </dgm:t>
    </dgm:pt>
    <dgm:pt modelId="{3B0D0A97-CAE0-40E9-A427-20ECCEAFDCD7}" type="pres">
      <dgm:prSet presAssocID="{38B249BA-5A10-448B-A80A-4A3854B01D04}" presName="Name0" presStyleCnt="0">
        <dgm:presLayoutVars>
          <dgm:dir/>
          <dgm:animLvl val="lvl"/>
          <dgm:resizeHandles val="exact"/>
        </dgm:presLayoutVars>
      </dgm:prSet>
      <dgm:spPr/>
    </dgm:pt>
    <dgm:pt modelId="{392BBF92-64B0-4BE6-BD01-29BA966287EE}" type="pres">
      <dgm:prSet presAssocID="{564DDA23-6715-4F1C-A1CD-0D3B5EBD7DC4}" presName="linNode" presStyleCnt="0"/>
      <dgm:spPr/>
    </dgm:pt>
    <dgm:pt modelId="{55EF88EA-6B4E-4FF6-A9A3-D0D0C3829812}" type="pres">
      <dgm:prSet presAssocID="{564DDA23-6715-4F1C-A1CD-0D3B5EBD7DC4}" presName="parentText" presStyleLbl="node1" presStyleIdx="0" presStyleCnt="1">
        <dgm:presLayoutVars>
          <dgm:chMax val="1"/>
          <dgm:bulletEnabled val="1"/>
        </dgm:presLayoutVars>
      </dgm:prSet>
      <dgm:spPr/>
    </dgm:pt>
    <dgm:pt modelId="{651BECA5-4FBC-4BD1-B7F8-01AEE9B46AA9}" type="pres">
      <dgm:prSet presAssocID="{564DDA23-6715-4F1C-A1CD-0D3B5EBD7DC4}" presName="descendantText" presStyleLbl="alignAccFollowNode1" presStyleIdx="0" presStyleCnt="1">
        <dgm:presLayoutVars>
          <dgm:bulletEnabled val="1"/>
        </dgm:presLayoutVars>
      </dgm:prSet>
      <dgm:spPr/>
    </dgm:pt>
  </dgm:ptLst>
  <dgm:cxnLst>
    <dgm:cxn modelId="{89E3FA06-0F8D-4E14-A24F-E7FE82883A18}" type="presOf" srcId="{56A0CD63-F0E5-4A3D-9E4E-9A81D793C061}" destId="{651BECA5-4FBC-4BD1-B7F8-01AEE9B46AA9}" srcOrd="0" destOrd="2" presId="urn:microsoft.com/office/officeart/2005/8/layout/vList5"/>
    <dgm:cxn modelId="{57024414-8446-47D8-BDB4-85B4814AA8EB}" type="presOf" srcId="{ECF4382E-20B3-4F27-ADAC-DA855D258F3B}" destId="{651BECA5-4FBC-4BD1-B7F8-01AEE9B46AA9}" srcOrd="0" destOrd="1" presId="urn:microsoft.com/office/officeart/2005/8/layout/vList5"/>
    <dgm:cxn modelId="{42171428-3381-47B2-B010-0F2F2A56C17A}" type="presOf" srcId="{8525E20B-B5EB-49DA-A363-D3912B90CB12}" destId="{651BECA5-4FBC-4BD1-B7F8-01AEE9B46AA9}" srcOrd="0" destOrd="4" presId="urn:microsoft.com/office/officeart/2005/8/layout/vList5"/>
    <dgm:cxn modelId="{D3AF3A40-4790-4485-95DB-2DCFE8BD4340}" type="presOf" srcId="{564DDA23-6715-4F1C-A1CD-0D3B5EBD7DC4}" destId="{55EF88EA-6B4E-4FF6-A9A3-D0D0C3829812}" srcOrd="0" destOrd="0" presId="urn:microsoft.com/office/officeart/2005/8/layout/vList5"/>
    <dgm:cxn modelId="{79B33248-396A-4FF5-924F-22A25C9FD048}" type="presOf" srcId="{38B249BA-5A10-448B-A80A-4A3854B01D04}" destId="{3B0D0A97-CAE0-40E9-A427-20ECCEAFDCD7}" srcOrd="0" destOrd="0" presId="urn:microsoft.com/office/officeart/2005/8/layout/vList5"/>
    <dgm:cxn modelId="{50F45875-4A9A-498C-862A-C46C77165F8A}" srcId="{564DDA23-6715-4F1C-A1CD-0D3B5EBD7DC4}" destId="{8525E20B-B5EB-49DA-A363-D3912B90CB12}" srcOrd="4" destOrd="0" parTransId="{8D4805D9-3B33-4423-99E8-760AF92FB009}" sibTransId="{33239B3A-8BA7-417C-83AC-93CDC2726FF9}"/>
    <dgm:cxn modelId="{1FFFFA56-3B30-4652-B7E5-CA03628013E4}" srcId="{564DDA23-6715-4F1C-A1CD-0D3B5EBD7DC4}" destId="{ECF4382E-20B3-4F27-ADAC-DA855D258F3B}" srcOrd="1" destOrd="0" parTransId="{4DEF8D3E-D6F1-49BD-90E3-E1FA79B8BDFA}" sibTransId="{B85460AD-BB86-43CE-B81A-93B27519F694}"/>
    <dgm:cxn modelId="{E6DD6EA3-F642-42AC-B0D0-B1E6CEFE6F73}" srcId="{564DDA23-6715-4F1C-A1CD-0D3B5EBD7DC4}" destId="{56A0CD63-F0E5-4A3D-9E4E-9A81D793C061}" srcOrd="2" destOrd="0" parTransId="{2DAA08CF-FD51-4AE8-BA6D-4900E9B9B679}" sibTransId="{E366EA35-D508-4874-A249-2458EC68D4C8}"/>
    <dgm:cxn modelId="{9BDB6AA9-F3E8-4CF8-ACF6-2895F3517299}" type="presOf" srcId="{EBF97493-A535-491C-B72B-D1FA40A5C055}" destId="{651BECA5-4FBC-4BD1-B7F8-01AEE9B46AA9}" srcOrd="0" destOrd="0" presId="urn:microsoft.com/office/officeart/2005/8/layout/vList5"/>
    <dgm:cxn modelId="{68C758AF-1FB5-4A86-8B47-6AD0611C7E0F}" type="presOf" srcId="{EB9B85BE-7272-47F2-BFFE-D1E3936EE7C8}" destId="{651BECA5-4FBC-4BD1-B7F8-01AEE9B46AA9}" srcOrd="0" destOrd="3" presId="urn:microsoft.com/office/officeart/2005/8/layout/vList5"/>
    <dgm:cxn modelId="{4BF0E2DD-634C-4E02-A35B-1BFF59F1D945}" srcId="{564DDA23-6715-4F1C-A1CD-0D3B5EBD7DC4}" destId="{EB9B85BE-7272-47F2-BFFE-D1E3936EE7C8}" srcOrd="3" destOrd="0" parTransId="{23728021-21C4-4673-B8C9-FDE687844816}" sibTransId="{875A3643-5EA2-4E22-8046-2A381D714429}"/>
    <dgm:cxn modelId="{0AF50AFA-BE13-4165-876E-86C8DDBFE7E5}" srcId="{564DDA23-6715-4F1C-A1CD-0D3B5EBD7DC4}" destId="{EBF97493-A535-491C-B72B-D1FA40A5C055}" srcOrd="0" destOrd="0" parTransId="{1FC7D6CE-FCCB-48CE-A6B2-3E3C72DA32C3}" sibTransId="{95C8219C-3DFC-433F-916F-42238C8CAF95}"/>
    <dgm:cxn modelId="{EF916EFF-805B-4F4E-903B-E3511A02C67D}" srcId="{38B249BA-5A10-448B-A80A-4A3854B01D04}" destId="{564DDA23-6715-4F1C-A1CD-0D3B5EBD7DC4}" srcOrd="0" destOrd="0" parTransId="{F87EB588-6E5B-4A74-9E8D-60BE50EAA5C9}" sibTransId="{CD0BD80E-248A-48C1-8F42-146C74B7C2A8}"/>
    <dgm:cxn modelId="{8E670DA9-C072-4DAE-9742-545C98253015}" type="presParOf" srcId="{3B0D0A97-CAE0-40E9-A427-20ECCEAFDCD7}" destId="{392BBF92-64B0-4BE6-BD01-29BA966287EE}" srcOrd="0" destOrd="0" presId="urn:microsoft.com/office/officeart/2005/8/layout/vList5"/>
    <dgm:cxn modelId="{44E0D385-AA59-4486-921A-44C7EB2F8863}" type="presParOf" srcId="{392BBF92-64B0-4BE6-BD01-29BA966287EE}" destId="{55EF88EA-6B4E-4FF6-A9A3-D0D0C3829812}" srcOrd="0" destOrd="0" presId="urn:microsoft.com/office/officeart/2005/8/layout/vList5"/>
    <dgm:cxn modelId="{F7D1CA7C-74F8-48A2-A7B1-87F525CD7710}" type="presParOf" srcId="{392BBF92-64B0-4BE6-BD01-29BA966287EE}" destId="{651BECA5-4FBC-4BD1-B7F8-01AEE9B46A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2047-87D5-466B-A7DA-7677EB2AC577}">
      <dsp:nvSpPr>
        <dsp:cNvPr id="0" name=""/>
        <dsp:cNvSpPr/>
      </dsp:nvSpPr>
      <dsp:spPr>
        <a:xfrm>
          <a:off x="7218584" y="2859929"/>
          <a:ext cx="734331" cy="254892"/>
        </a:xfrm>
        <a:custGeom>
          <a:avLst/>
          <a:gdLst/>
          <a:ahLst/>
          <a:cxnLst/>
          <a:rect l="0" t="0" r="0" b="0"/>
          <a:pathLst>
            <a:path>
              <a:moveTo>
                <a:pt x="0" y="0"/>
              </a:moveTo>
              <a:lnTo>
                <a:pt x="0" y="127446"/>
              </a:lnTo>
              <a:lnTo>
                <a:pt x="734331" y="127446"/>
              </a:lnTo>
              <a:lnTo>
                <a:pt x="734331"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3F59647-D517-4CD1-A0E2-9970F3E8EE85}">
      <dsp:nvSpPr>
        <dsp:cNvPr id="0" name=""/>
        <dsp:cNvSpPr/>
      </dsp:nvSpPr>
      <dsp:spPr>
        <a:xfrm>
          <a:off x="6484252" y="2859929"/>
          <a:ext cx="734331" cy="254892"/>
        </a:xfrm>
        <a:custGeom>
          <a:avLst/>
          <a:gdLst/>
          <a:ahLst/>
          <a:cxnLst/>
          <a:rect l="0" t="0" r="0" b="0"/>
          <a:pathLst>
            <a:path>
              <a:moveTo>
                <a:pt x="734331" y="0"/>
              </a:moveTo>
              <a:lnTo>
                <a:pt x="734331" y="127446"/>
              </a:lnTo>
              <a:lnTo>
                <a:pt x="0" y="127446"/>
              </a:lnTo>
              <a:lnTo>
                <a:pt x="0"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E392C5-CF7C-4041-A10C-FF1F737A6554}">
      <dsp:nvSpPr>
        <dsp:cNvPr id="0" name=""/>
        <dsp:cNvSpPr/>
      </dsp:nvSpPr>
      <dsp:spPr>
        <a:xfrm>
          <a:off x="4281256" y="2864032"/>
          <a:ext cx="734331" cy="254892"/>
        </a:xfrm>
        <a:custGeom>
          <a:avLst/>
          <a:gdLst/>
          <a:ahLst/>
          <a:cxnLst/>
          <a:rect l="0" t="0" r="0" b="0"/>
          <a:pathLst>
            <a:path>
              <a:moveTo>
                <a:pt x="0" y="0"/>
              </a:moveTo>
              <a:lnTo>
                <a:pt x="0" y="127446"/>
              </a:lnTo>
              <a:lnTo>
                <a:pt x="734331" y="127446"/>
              </a:lnTo>
              <a:lnTo>
                <a:pt x="734331"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9BEB879-6E7A-4241-9340-EBC4C65BA366}">
      <dsp:nvSpPr>
        <dsp:cNvPr id="0" name=""/>
        <dsp:cNvSpPr/>
      </dsp:nvSpPr>
      <dsp:spPr>
        <a:xfrm>
          <a:off x="3546924" y="2864032"/>
          <a:ext cx="734331" cy="254892"/>
        </a:xfrm>
        <a:custGeom>
          <a:avLst/>
          <a:gdLst/>
          <a:ahLst/>
          <a:cxnLst/>
          <a:rect l="0" t="0" r="0" b="0"/>
          <a:pathLst>
            <a:path>
              <a:moveTo>
                <a:pt x="734331" y="0"/>
              </a:moveTo>
              <a:lnTo>
                <a:pt x="734331" y="127446"/>
              </a:lnTo>
              <a:lnTo>
                <a:pt x="0" y="127446"/>
              </a:lnTo>
              <a:lnTo>
                <a:pt x="0"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FC89C8F-AE27-4843-9ACE-EDD4B9FDF985}">
      <dsp:nvSpPr>
        <dsp:cNvPr id="0" name=""/>
        <dsp:cNvSpPr/>
      </dsp:nvSpPr>
      <dsp:spPr>
        <a:xfrm>
          <a:off x="1343928" y="2841856"/>
          <a:ext cx="734331" cy="254892"/>
        </a:xfrm>
        <a:custGeom>
          <a:avLst/>
          <a:gdLst/>
          <a:ahLst/>
          <a:cxnLst/>
          <a:rect l="0" t="0" r="0" b="0"/>
          <a:pathLst>
            <a:path>
              <a:moveTo>
                <a:pt x="0" y="0"/>
              </a:moveTo>
              <a:lnTo>
                <a:pt x="0" y="127446"/>
              </a:lnTo>
              <a:lnTo>
                <a:pt x="734331" y="127446"/>
              </a:lnTo>
              <a:lnTo>
                <a:pt x="734331"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653562F-5CBE-4325-B806-597760FCE0B6}">
      <dsp:nvSpPr>
        <dsp:cNvPr id="0" name=""/>
        <dsp:cNvSpPr/>
      </dsp:nvSpPr>
      <dsp:spPr>
        <a:xfrm>
          <a:off x="609596" y="2841856"/>
          <a:ext cx="734331" cy="254892"/>
        </a:xfrm>
        <a:custGeom>
          <a:avLst/>
          <a:gdLst/>
          <a:ahLst/>
          <a:cxnLst/>
          <a:rect l="0" t="0" r="0" b="0"/>
          <a:pathLst>
            <a:path>
              <a:moveTo>
                <a:pt x="734331" y="0"/>
              </a:moveTo>
              <a:lnTo>
                <a:pt x="734331" y="127446"/>
              </a:lnTo>
              <a:lnTo>
                <a:pt x="0" y="127446"/>
              </a:lnTo>
              <a:lnTo>
                <a:pt x="0" y="254892"/>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E8A7A20-AACE-4FD8-B336-E610ADA5BEFF}">
      <dsp:nvSpPr>
        <dsp:cNvPr id="0" name=""/>
        <dsp:cNvSpPr/>
      </dsp:nvSpPr>
      <dsp:spPr>
        <a:xfrm>
          <a:off x="591918" y="1787222"/>
          <a:ext cx="1504020" cy="105463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Would the problem have occurred if the cause had not been present?</a:t>
          </a:r>
        </a:p>
      </dsp:txBody>
      <dsp:txXfrm>
        <a:off x="591918" y="1787222"/>
        <a:ext cx="1504020" cy="1054634"/>
      </dsp:txXfrm>
    </dsp:sp>
    <dsp:sp modelId="{9BAD62ED-4105-4FF7-A460-690B1B22E00A}">
      <dsp:nvSpPr>
        <dsp:cNvPr id="0" name=""/>
        <dsp:cNvSpPr/>
      </dsp:nvSpPr>
      <dsp:spPr>
        <a:xfrm>
          <a:off x="2711" y="3096748"/>
          <a:ext cx="1213771" cy="60688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then it is a root cause</a:t>
          </a:r>
        </a:p>
      </dsp:txBody>
      <dsp:txXfrm>
        <a:off x="2711" y="3096748"/>
        <a:ext cx="1213771" cy="606885"/>
      </dsp:txXfrm>
    </dsp:sp>
    <dsp:sp modelId="{2D186BDC-7B86-49C2-BD5F-9EDB45F2F547}">
      <dsp:nvSpPr>
        <dsp:cNvPr id="0" name=""/>
        <dsp:cNvSpPr/>
      </dsp:nvSpPr>
      <dsp:spPr>
        <a:xfrm>
          <a:off x="1471374" y="3096748"/>
          <a:ext cx="1213771" cy="606885"/>
        </a:xfrm>
        <a:prstGeom prst="rect">
          <a:avLst/>
        </a:prstGeom>
        <a:solidFill>
          <a:schemeClr val="accent6">
            <a:lumMod val="75000"/>
          </a:schemeClr>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Yes, then a contributor but not a root cause</a:t>
          </a:r>
        </a:p>
      </dsp:txBody>
      <dsp:txXfrm>
        <a:off x="1471374" y="3096748"/>
        <a:ext cx="1213771" cy="606885"/>
      </dsp:txXfrm>
    </dsp:sp>
    <dsp:sp modelId="{2DC0A6A9-2309-4016-BD96-B16657551580}">
      <dsp:nvSpPr>
        <dsp:cNvPr id="0" name=""/>
        <dsp:cNvSpPr/>
      </dsp:nvSpPr>
      <dsp:spPr>
        <a:xfrm>
          <a:off x="3339157" y="1787222"/>
          <a:ext cx="1884198" cy="107680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Will the problem reoccur as the result of the same cause if the cause is corrected or dissolved?</a:t>
          </a:r>
        </a:p>
      </dsp:txBody>
      <dsp:txXfrm>
        <a:off x="3339157" y="1787222"/>
        <a:ext cx="1884198" cy="1076809"/>
      </dsp:txXfrm>
    </dsp:sp>
    <dsp:sp modelId="{1F29E55D-96DB-433A-A817-2112A01F8594}">
      <dsp:nvSpPr>
        <dsp:cNvPr id="0" name=""/>
        <dsp:cNvSpPr/>
      </dsp:nvSpPr>
      <dsp:spPr>
        <a:xfrm>
          <a:off x="2940038" y="3118924"/>
          <a:ext cx="1213771" cy="60688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then it is a root cause</a:t>
          </a:r>
        </a:p>
      </dsp:txBody>
      <dsp:txXfrm>
        <a:off x="2940038" y="3118924"/>
        <a:ext cx="1213771" cy="606885"/>
      </dsp:txXfrm>
    </dsp:sp>
    <dsp:sp modelId="{3F95D677-A7E8-464A-9F2A-40732EBA2BB3}">
      <dsp:nvSpPr>
        <dsp:cNvPr id="0" name=""/>
        <dsp:cNvSpPr/>
      </dsp:nvSpPr>
      <dsp:spPr>
        <a:xfrm>
          <a:off x="4408702" y="3118924"/>
          <a:ext cx="1213771" cy="606885"/>
        </a:xfrm>
        <a:prstGeom prst="rect">
          <a:avLst/>
        </a:prstGeom>
        <a:solidFill>
          <a:schemeClr val="accent6">
            <a:lumMod val="75000"/>
          </a:schemeClr>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Yes, then a contributor but not a root cause</a:t>
          </a:r>
        </a:p>
      </dsp:txBody>
      <dsp:txXfrm>
        <a:off x="4408702" y="3118924"/>
        <a:ext cx="1213771" cy="606885"/>
      </dsp:txXfrm>
    </dsp:sp>
    <dsp:sp modelId="{810C1691-8921-4272-BBCA-6BC1B517A9BA}">
      <dsp:nvSpPr>
        <dsp:cNvPr id="0" name=""/>
        <dsp:cNvSpPr/>
      </dsp:nvSpPr>
      <dsp:spPr>
        <a:xfrm>
          <a:off x="6276163" y="1787222"/>
          <a:ext cx="1884841" cy="107270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Will correction or dissolution of the cause lead to similar events?</a:t>
          </a:r>
        </a:p>
      </dsp:txBody>
      <dsp:txXfrm>
        <a:off x="6276163" y="1787222"/>
        <a:ext cx="1884841" cy="1072707"/>
      </dsp:txXfrm>
    </dsp:sp>
    <dsp:sp modelId="{449CB600-21C2-429B-AEA9-FD238BC7180B}">
      <dsp:nvSpPr>
        <dsp:cNvPr id="0" name=""/>
        <dsp:cNvSpPr/>
      </dsp:nvSpPr>
      <dsp:spPr>
        <a:xfrm>
          <a:off x="5877366" y="3114821"/>
          <a:ext cx="1213771" cy="60688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then it is a root cause</a:t>
          </a:r>
        </a:p>
      </dsp:txBody>
      <dsp:txXfrm>
        <a:off x="5877366" y="3114821"/>
        <a:ext cx="1213771" cy="606885"/>
      </dsp:txXfrm>
    </dsp:sp>
    <dsp:sp modelId="{800ABEFE-8555-40BD-ADA1-35A01041ECEA}">
      <dsp:nvSpPr>
        <dsp:cNvPr id="0" name=""/>
        <dsp:cNvSpPr/>
      </dsp:nvSpPr>
      <dsp:spPr>
        <a:xfrm>
          <a:off x="7346030" y="3114821"/>
          <a:ext cx="1213771" cy="606885"/>
        </a:xfrm>
        <a:prstGeom prst="rect">
          <a:avLst/>
        </a:prstGeom>
        <a:solidFill>
          <a:schemeClr val="accent6">
            <a:lumMod val="75000"/>
          </a:schemeClr>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Yes, then a contributor but not a root cause</a:t>
          </a:r>
        </a:p>
      </dsp:txBody>
      <dsp:txXfrm>
        <a:off x="7346030" y="3114821"/>
        <a:ext cx="1213771" cy="606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C0B8-55EB-4B61-A0F3-35B2B3B6A5EA}">
      <dsp:nvSpPr>
        <dsp:cNvPr id="0" name=""/>
        <dsp:cNvSpPr/>
      </dsp:nvSpPr>
      <dsp:spPr>
        <a:xfrm>
          <a:off x="0" y="307330"/>
          <a:ext cx="8229600" cy="9114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This is a judgment free zone!</a:t>
          </a:r>
        </a:p>
      </dsp:txBody>
      <dsp:txXfrm>
        <a:off x="44492" y="351822"/>
        <a:ext cx="8140616" cy="822446"/>
      </dsp:txXfrm>
    </dsp:sp>
    <dsp:sp modelId="{51B94674-A254-4BFD-8086-28A60CA0F533}">
      <dsp:nvSpPr>
        <dsp:cNvPr id="0" name=""/>
        <dsp:cNvSpPr/>
      </dsp:nvSpPr>
      <dsp:spPr>
        <a:xfrm>
          <a:off x="0" y="1328200"/>
          <a:ext cx="8229600" cy="9114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All opinions and thoughts are of value.</a:t>
          </a:r>
        </a:p>
      </dsp:txBody>
      <dsp:txXfrm>
        <a:off x="44492" y="1372692"/>
        <a:ext cx="8140616" cy="822446"/>
      </dsp:txXfrm>
    </dsp:sp>
    <dsp:sp modelId="{27115713-2EC4-439E-B5EC-D68CC77E9DD3}">
      <dsp:nvSpPr>
        <dsp:cNvPr id="0" name=""/>
        <dsp:cNvSpPr/>
      </dsp:nvSpPr>
      <dsp:spPr>
        <a:xfrm>
          <a:off x="0" y="2349070"/>
          <a:ext cx="8229600" cy="9114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Everyone is involved in the discussions.</a:t>
          </a:r>
        </a:p>
      </dsp:txBody>
      <dsp:txXfrm>
        <a:off x="44492" y="2393562"/>
        <a:ext cx="8140616" cy="822446"/>
      </dsp:txXfrm>
    </dsp:sp>
    <dsp:sp modelId="{283B8522-064B-43D7-B892-D7D65D55DA6D}">
      <dsp:nvSpPr>
        <dsp:cNvPr id="0" name=""/>
        <dsp:cNvSpPr/>
      </dsp:nvSpPr>
      <dsp:spPr>
        <a:xfrm>
          <a:off x="0" y="3369940"/>
          <a:ext cx="8229600" cy="9114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Vegas rules apply!</a:t>
          </a:r>
        </a:p>
      </dsp:txBody>
      <dsp:txXfrm>
        <a:off x="44492" y="3414432"/>
        <a:ext cx="8140616"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4C4AC-20C4-4865-A326-48ED76888BC7}">
      <dsp:nvSpPr>
        <dsp:cNvPr id="0" name=""/>
        <dsp:cNvSpPr/>
      </dsp:nvSpPr>
      <dsp:spPr>
        <a:xfrm>
          <a:off x="0" y="205495"/>
          <a:ext cx="8229600" cy="1484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i="1" kern="1200"/>
            <a:t>Disproportionality</a:t>
          </a:r>
          <a:r>
            <a:rPr lang="en-US" sz="2700" kern="1200"/>
            <a:t> (broad term to include discrepancy, significant disproportionality and disproportionate representation) is more than a special education issue.</a:t>
          </a:r>
        </a:p>
      </dsp:txBody>
      <dsp:txXfrm>
        <a:off x="72479" y="277974"/>
        <a:ext cx="8084642" cy="1339772"/>
      </dsp:txXfrm>
    </dsp:sp>
    <dsp:sp modelId="{881B3948-638F-495D-A208-53366500E442}">
      <dsp:nvSpPr>
        <dsp:cNvPr id="0" name=""/>
        <dsp:cNvSpPr/>
      </dsp:nvSpPr>
      <dsp:spPr>
        <a:xfrm>
          <a:off x="0" y="1965996"/>
          <a:ext cx="8229600" cy="65670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a:t>Resolving or improving </a:t>
          </a:r>
          <a:r>
            <a:rPr lang="en-US" sz="2100" i="1" kern="1200" dirty="0"/>
            <a:t>disproportionality</a:t>
          </a:r>
          <a:r>
            <a:rPr lang="en-US" sz="2100" kern="1200" dirty="0"/>
            <a:t> requires whole school/district approaches, and is not limited to special education.</a:t>
          </a:r>
        </a:p>
      </dsp:txBody>
      <dsp:txXfrm>
        <a:off x="0" y="1965996"/>
        <a:ext cx="8229600" cy="656707"/>
      </dsp:txXfrm>
    </dsp:sp>
    <dsp:sp modelId="{4B2F4787-D412-4A52-8855-E5ADC3E023BF}">
      <dsp:nvSpPr>
        <dsp:cNvPr id="0" name=""/>
        <dsp:cNvSpPr/>
      </dsp:nvSpPr>
      <dsp:spPr>
        <a:xfrm>
          <a:off x="0" y="2825902"/>
          <a:ext cx="8229600" cy="1484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i="1" kern="1200"/>
            <a:t>Disproportionality</a:t>
          </a:r>
          <a:r>
            <a:rPr lang="en-US" sz="2700" kern="1200"/>
            <a:t> for discipline or identification is often the first of disparate outcomes for youth with disabilities throughout their lives.</a:t>
          </a:r>
        </a:p>
      </dsp:txBody>
      <dsp:txXfrm>
        <a:off x="72479" y="2898381"/>
        <a:ext cx="8084642" cy="1339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B8265-82EA-4D40-B213-85DE46D5F7C2}">
      <dsp:nvSpPr>
        <dsp:cNvPr id="0" name=""/>
        <dsp:cNvSpPr/>
      </dsp:nvSpPr>
      <dsp:spPr>
        <a:xfrm rot="5400000">
          <a:off x="3232741" y="-179990"/>
          <a:ext cx="4573603"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Black children represent 18% of preschool enrollment, but 48% of preschool children who receive more than one out of school suspension</a:t>
          </a:r>
        </a:p>
        <a:p>
          <a:pPr marL="228600" lvl="1" indent="-228600" algn="l" defTabSz="1066800" rtl="0">
            <a:lnSpc>
              <a:spcPct val="90000"/>
            </a:lnSpc>
            <a:spcBef>
              <a:spcPct val="0"/>
            </a:spcBef>
            <a:spcAft>
              <a:spcPct val="15000"/>
            </a:spcAft>
            <a:buChar char="•"/>
          </a:pPr>
          <a:r>
            <a:rPr lang="en-US" sz="2400" kern="1200" dirty="0"/>
            <a:t>Annually about 5% of white students are suspended or expelled and 16% of black students</a:t>
          </a:r>
        </a:p>
        <a:p>
          <a:pPr marL="228600" lvl="1" indent="-228600" algn="l" defTabSz="1066800" rtl="0">
            <a:lnSpc>
              <a:spcPct val="90000"/>
            </a:lnSpc>
            <a:spcBef>
              <a:spcPct val="0"/>
            </a:spcBef>
            <a:spcAft>
              <a:spcPct val="15000"/>
            </a:spcAft>
            <a:buChar char="•"/>
          </a:pPr>
          <a:r>
            <a:rPr lang="en-US" sz="2400" kern="1200" dirty="0"/>
            <a:t>Black students are 2.5 times more likely to be identified as a student with intellectual disability as any other student group</a:t>
          </a:r>
        </a:p>
      </dsp:txBody>
      <dsp:txXfrm rot="-5400000">
        <a:off x="2886071" y="389945"/>
        <a:ext cx="5043679" cy="4127073"/>
      </dsp:txXfrm>
    </dsp:sp>
    <dsp:sp modelId="{A1C7E0C6-D466-4B67-9D5B-9B4B4BBBE0E4}">
      <dsp:nvSpPr>
        <dsp:cNvPr id="0" name=""/>
        <dsp:cNvSpPr/>
      </dsp:nvSpPr>
      <dsp:spPr>
        <a:xfrm>
          <a:off x="76584" y="0"/>
          <a:ext cx="2809486" cy="49069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20215" rtl="0">
            <a:lnSpc>
              <a:spcPct val="90000"/>
            </a:lnSpc>
            <a:spcBef>
              <a:spcPct val="0"/>
            </a:spcBef>
            <a:spcAft>
              <a:spcPct val="35000"/>
            </a:spcAft>
            <a:buNone/>
          </a:pPr>
          <a:r>
            <a:rPr lang="en-US" sz="3870" kern="1200" baseline="0"/>
            <a:t>Nationally</a:t>
          </a:r>
        </a:p>
      </dsp:txBody>
      <dsp:txXfrm>
        <a:off x="213732" y="137148"/>
        <a:ext cx="2535190" cy="4632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B8265-82EA-4D40-B213-85DE46D5F7C2}">
      <dsp:nvSpPr>
        <dsp:cNvPr id="0" name=""/>
        <dsp:cNvSpPr/>
      </dsp:nvSpPr>
      <dsp:spPr>
        <a:xfrm rot="5400000">
          <a:off x="2865828" y="-135380"/>
          <a:ext cx="4108359" cy="458951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rtl="0">
            <a:lnSpc>
              <a:spcPct val="90000"/>
            </a:lnSpc>
            <a:spcBef>
              <a:spcPct val="0"/>
            </a:spcBef>
            <a:spcAft>
              <a:spcPct val="15000"/>
            </a:spcAft>
            <a:buFont typeface="Arial" panose="020B0604020202020204" pitchFamily="34" charset="0"/>
            <a:buNone/>
          </a:pPr>
          <a:r>
            <a:rPr lang="en-US" sz="3000" b="1" kern="1200" baseline="0" dirty="0"/>
            <a:t>3.8 </a:t>
          </a:r>
          <a:r>
            <a:rPr lang="en-US" sz="3000" b="0" kern="1200" baseline="0" dirty="0"/>
            <a:t>times as likely to receive </a:t>
          </a:r>
          <a:r>
            <a:rPr lang="en-US" sz="3000" kern="1200" baseline="0" dirty="0"/>
            <a:t>out-of-school suspensions for more than 10 days as all other students</a:t>
          </a:r>
          <a:endParaRPr lang="en-US" sz="3000" b="1" kern="1200" dirty="0">
            <a:effectLst>
              <a:outerShdw blurRad="38100" dist="38100" dir="2700000" algn="tl">
                <a:srgbClr val="000000">
                  <a:alpha val="43137"/>
                </a:srgbClr>
              </a:outerShdw>
            </a:effectLst>
          </a:endParaRPr>
        </a:p>
      </dsp:txBody>
      <dsp:txXfrm rot="-5400000">
        <a:off x="2625250" y="305752"/>
        <a:ext cx="4388961" cy="3707251"/>
      </dsp:txXfrm>
    </dsp:sp>
    <dsp:sp modelId="{A1C7E0C6-D466-4B67-9D5B-9B4B4BBBE0E4}">
      <dsp:nvSpPr>
        <dsp:cNvPr id="0" name=""/>
        <dsp:cNvSpPr/>
      </dsp:nvSpPr>
      <dsp:spPr>
        <a:xfrm>
          <a:off x="0" y="0"/>
          <a:ext cx="2648348" cy="432131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kern="1200" baseline="0" dirty="0">
              <a:effectLst>
                <a:outerShdw blurRad="38100" dist="38100" dir="2700000" algn="tl">
                  <a:srgbClr val="000000">
                    <a:alpha val="43137"/>
                  </a:srgbClr>
                </a:outerShdw>
              </a:effectLst>
            </a:rPr>
            <a:t>Nationally, Black or African American students with disabilities are…</a:t>
          </a:r>
        </a:p>
      </dsp:txBody>
      <dsp:txXfrm>
        <a:off x="129282" y="129282"/>
        <a:ext cx="2389784" cy="4062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D064D-2BCF-4733-974A-ED2B3C03690E}">
      <dsp:nvSpPr>
        <dsp:cNvPr id="0" name=""/>
        <dsp:cNvSpPr/>
      </dsp:nvSpPr>
      <dsp:spPr>
        <a:xfrm rot="5400000">
          <a:off x="3760647" y="-339121"/>
          <a:ext cx="367096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t>Achievement</a:t>
          </a:r>
        </a:p>
        <a:p>
          <a:pPr marL="285750" lvl="1" indent="-285750" algn="l" defTabSz="1244600" rtl="0">
            <a:lnSpc>
              <a:spcPct val="90000"/>
            </a:lnSpc>
            <a:spcBef>
              <a:spcPct val="0"/>
            </a:spcBef>
            <a:spcAft>
              <a:spcPct val="15000"/>
            </a:spcAft>
            <a:buChar char="•"/>
          </a:pPr>
          <a:r>
            <a:rPr lang="en-US" sz="2800" kern="1200"/>
            <a:t>Identification and/or placement for special education</a:t>
          </a:r>
        </a:p>
        <a:p>
          <a:pPr marL="285750" lvl="1" indent="-285750" algn="l" defTabSz="1244600" rtl="0">
            <a:lnSpc>
              <a:spcPct val="90000"/>
            </a:lnSpc>
            <a:spcBef>
              <a:spcPct val="0"/>
            </a:spcBef>
            <a:spcAft>
              <a:spcPct val="15000"/>
            </a:spcAft>
            <a:buChar char="•"/>
          </a:pPr>
          <a:r>
            <a:rPr lang="en-US" sz="2800" kern="1200"/>
            <a:t>Suspension rates</a:t>
          </a:r>
        </a:p>
        <a:p>
          <a:pPr marL="285750" lvl="1" indent="-285750" algn="l" defTabSz="1244600" rtl="0">
            <a:lnSpc>
              <a:spcPct val="90000"/>
            </a:lnSpc>
            <a:spcBef>
              <a:spcPct val="0"/>
            </a:spcBef>
            <a:spcAft>
              <a:spcPct val="15000"/>
            </a:spcAft>
            <a:buChar char="•"/>
          </a:pPr>
          <a:r>
            <a:rPr lang="en-US" sz="2800" kern="1200"/>
            <a:t>College and career preparation</a:t>
          </a:r>
        </a:p>
        <a:p>
          <a:pPr marL="285750" lvl="1" indent="-285750" algn="l" defTabSz="1244600" rtl="0">
            <a:lnSpc>
              <a:spcPct val="90000"/>
            </a:lnSpc>
            <a:spcBef>
              <a:spcPct val="0"/>
            </a:spcBef>
            <a:spcAft>
              <a:spcPct val="15000"/>
            </a:spcAft>
            <a:buChar char="•"/>
          </a:pPr>
          <a:r>
            <a:rPr lang="en-US" sz="2800" kern="1200"/>
            <a:t>Graduation rates</a:t>
          </a:r>
        </a:p>
      </dsp:txBody>
      <dsp:txXfrm rot="-5400000">
        <a:off x="2962656" y="638071"/>
        <a:ext cx="5087743" cy="3312558"/>
      </dsp:txXfrm>
    </dsp:sp>
    <dsp:sp modelId="{A94E08D7-4B88-474C-AFB4-59C42B460D3A}">
      <dsp:nvSpPr>
        <dsp:cNvPr id="0" name=""/>
        <dsp:cNvSpPr/>
      </dsp:nvSpPr>
      <dsp:spPr>
        <a:xfrm>
          <a:off x="0" y="0"/>
          <a:ext cx="2962656" cy="45887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a:t>Differences or “gaps” in a variety of educational factors and outcomes that affect the likelihood of educational success for some groups of students compared to their peers</a:t>
          </a:r>
        </a:p>
      </dsp:txBody>
      <dsp:txXfrm>
        <a:off x="144625" y="144625"/>
        <a:ext cx="2673406" cy="42994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A16BB-7660-4F4F-BEEE-1A0A5AD2AD60}">
      <dsp:nvSpPr>
        <dsp:cNvPr id="0" name=""/>
        <dsp:cNvSpPr/>
      </dsp:nvSpPr>
      <dsp:spPr>
        <a:xfrm>
          <a:off x="617219" y="0"/>
          <a:ext cx="6995160" cy="4588701"/>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9019FC9-0B5A-4EE5-B3CA-66A5BA7D07DC}">
      <dsp:nvSpPr>
        <dsp:cNvPr id="0" name=""/>
        <dsp:cNvSpPr/>
      </dsp:nvSpPr>
      <dsp:spPr>
        <a:xfrm>
          <a:off x="3616" y="1376610"/>
          <a:ext cx="1581224" cy="18354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Form a team</a:t>
          </a:r>
        </a:p>
      </dsp:txBody>
      <dsp:txXfrm>
        <a:off x="80805" y="1453799"/>
        <a:ext cx="1426846" cy="1681102"/>
      </dsp:txXfrm>
    </dsp:sp>
    <dsp:sp modelId="{F949B153-EF8A-4CFB-BF69-F04A5633937A}">
      <dsp:nvSpPr>
        <dsp:cNvPr id="0" name=""/>
        <dsp:cNvSpPr/>
      </dsp:nvSpPr>
      <dsp:spPr>
        <a:xfrm>
          <a:off x="1663902" y="1376610"/>
          <a:ext cx="1581224" cy="18354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Study the data</a:t>
          </a:r>
        </a:p>
      </dsp:txBody>
      <dsp:txXfrm>
        <a:off x="1741091" y="1453799"/>
        <a:ext cx="1426846" cy="1681102"/>
      </dsp:txXfrm>
    </dsp:sp>
    <dsp:sp modelId="{AD89D551-7373-4410-9F7D-9E36E640DF6C}">
      <dsp:nvSpPr>
        <dsp:cNvPr id="0" name=""/>
        <dsp:cNvSpPr/>
      </dsp:nvSpPr>
      <dsp:spPr>
        <a:xfrm>
          <a:off x="3324187" y="1376610"/>
          <a:ext cx="1581224" cy="18354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Conduct a self-assessment</a:t>
          </a:r>
        </a:p>
        <a:p>
          <a:pPr marL="114300" lvl="1" indent="-114300" algn="l" defTabSz="577850" rtl="0">
            <a:lnSpc>
              <a:spcPct val="90000"/>
            </a:lnSpc>
            <a:spcBef>
              <a:spcPct val="0"/>
            </a:spcBef>
            <a:spcAft>
              <a:spcPct val="15000"/>
            </a:spcAft>
            <a:buChar char="•"/>
          </a:pPr>
          <a:r>
            <a:rPr lang="en-US" sz="1300" kern="1200"/>
            <a:t>Provide evidence</a:t>
          </a:r>
        </a:p>
        <a:p>
          <a:pPr marL="114300" lvl="1" indent="-114300" algn="l" defTabSz="577850" rtl="0">
            <a:lnSpc>
              <a:spcPct val="90000"/>
            </a:lnSpc>
            <a:spcBef>
              <a:spcPct val="0"/>
            </a:spcBef>
            <a:spcAft>
              <a:spcPct val="15000"/>
            </a:spcAft>
            <a:buChar char="•"/>
          </a:pPr>
          <a:r>
            <a:rPr lang="en-US" sz="1300" kern="1200"/>
            <a:t>Consider the students first</a:t>
          </a:r>
        </a:p>
      </dsp:txBody>
      <dsp:txXfrm>
        <a:off x="3401376" y="1453799"/>
        <a:ext cx="1426846" cy="1681102"/>
      </dsp:txXfrm>
    </dsp:sp>
    <dsp:sp modelId="{9FEC8598-1B6B-4406-8359-27B63B628521}">
      <dsp:nvSpPr>
        <dsp:cNvPr id="0" name=""/>
        <dsp:cNvSpPr/>
      </dsp:nvSpPr>
      <dsp:spPr>
        <a:xfrm>
          <a:off x="4984473" y="1376610"/>
          <a:ext cx="1581224" cy="18354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Ensure equitable participation</a:t>
          </a:r>
        </a:p>
      </dsp:txBody>
      <dsp:txXfrm>
        <a:off x="5061662" y="1453799"/>
        <a:ext cx="1426846" cy="1681102"/>
      </dsp:txXfrm>
    </dsp:sp>
    <dsp:sp modelId="{D92FD388-3F4E-432B-B839-A32490EC9FFF}">
      <dsp:nvSpPr>
        <dsp:cNvPr id="0" name=""/>
        <dsp:cNvSpPr/>
      </dsp:nvSpPr>
      <dsp:spPr>
        <a:xfrm>
          <a:off x="6644759" y="1376610"/>
          <a:ext cx="1581224" cy="18354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Develop a plan of action</a:t>
          </a:r>
        </a:p>
      </dsp:txBody>
      <dsp:txXfrm>
        <a:off x="6721948" y="1453799"/>
        <a:ext cx="1426846" cy="1681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BECA5-4FBC-4BD1-B7F8-01AEE9B46AA9}">
      <dsp:nvSpPr>
        <dsp:cNvPr id="0" name=""/>
        <dsp:cNvSpPr/>
      </dsp:nvSpPr>
      <dsp:spPr>
        <a:xfrm rot="5400000">
          <a:off x="3760647" y="-339121"/>
          <a:ext cx="3670960" cy="526694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a:t>Data-based decision making</a:t>
          </a:r>
        </a:p>
        <a:p>
          <a:pPr marL="228600" lvl="1" indent="-228600" algn="l" defTabSz="1155700" rtl="0">
            <a:lnSpc>
              <a:spcPct val="90000"/>
            </a:lnSpc>
            <a:spcBef>
              <a:spcPct val="0"/>
            </a:spcBef>
            <a:spcAft>
              <a:spcPct val="15000"/>
            </a:spcAft>
            <a:buChar char="•"/>
          </a:pPr>
          <a:r>
            <a:rPr lang="en-US" sz="2600" kern="1200"/>
            <a:t>Cultural responsiveness</a:t>
          </a:r>
        </a:p>
        <a:p>
          <a:pPr marL="228600" lvl="1" indent="-228600" algn="l" defTabSz="1155700" rtl="0">
            <a:lnSpc>
              <a:spcPct val="90000"/>
            </a:lnSpc>
            <a:spcBef>
              <a:spcPct val="0"/>
            </a:spcBef>
            <a:spcAft>
              <a:spcPct val="15000"/>
            </a:spcAft>
            <a:buChar char="•"/>
          </a:pPr>
          <a:r>
            <a:rPr lang="en-US" sz="2600" kern="1200"/>
            <a:t>High-quality core instructional program</a:t>
          </a:r>
        </a:p>
        <a:p>
          <a:pPr marL="228600" lvl="1" indent="-228600" algn="l" defTabSz="1155700" rtl="0">
            <a:lnSpc>
              <a:spcPct val="90000"/>
            </a:lnSpc>
            <a:spcBef>
              <a:spcPct val="0"/>
            </a:spcBef>
            <a:spcAft>
              <a:spcPct val="15000"/>
            </a:spcAft>
            <a:buChar char="•"/>
          </a:pPr>
          <a:r>
            <a:rPr lang="en-US" sz="2600" kern="1200"/>
            <a:t>Universal screening and progress monitoring</a:t>
          </a:r>
        </a:p>
        <a:p>
          <a:pPr marL="228600" lvl="1" indent="-228600" algn="l" defTabSz="1155700" rtl="0">
            <a:lnSpc>
              <a:spcPct val="90000"/>
            </a:lnSpc>
            <a:spcBef>
              <a:spcPct val="0"/>
            </a:spcBef>
            <a:spcAft>
              <a:spcPct val="15000"/>
            </a:spcAft>
            <a:buChar char="•"/>
          </a:pPr>
          <a:r>
            <a:rPr lang="en-US" sz="2600" kern="1200"/>
            <a:t>Evidence-based interventions and supports</a:t>
          </a:r>
        </a:p>
      </dsp:txBody>
      <dsp:txXfrm rot="-5400000">
        <a:off x="2962656" y="638071"/>
        <a:ext cx="5087743" cy="3312558"/>
      </dsp:txXfrm>
    </dsp:sp>
    <dsp:sp modelId="{55EF88EA-6B4E-4FF6-A9A3-D0D0C3829812}">
      <dsp:nvSpPr>
        <dsp:cNvPr id="0" name=""/>
        <dsp:cNvSpPr/>
      </dsp:nvSpPr>
      <dsp:spPr>
        <a:xfrm>
          <a:off x="0" y="0"/>
          <a:ext cx="2962656" cy="458870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t>Have you implemented these five elements of high quality education?</a:t>
          </a:r>
        </a:p>
      </dsp:txBody>
      <dsp:txXfrm>
        <a:off x="144625" y="144625"/>
        <a:ext cx="2673406" cy="429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3/28/2018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3/28/2018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http://www.educational-business-articles.com/5-whys.html</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314926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31</a:t>
            </a:fld>
            <a:endParaRPr lang="en-US" dirty="0"/>
          </a:p>
        </p:txBody>
      </p:sp>
    </p:spTree>
    <p:extLst>
      <p:ext uri="{BB962C8B-B14F-4D97-AF65-F5344CB8AC3E}">
        <p14:creationId xmlns:p14="http://schemas.microsoft.com/office/powerpoint/2010/main" val="365993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We developed a tool to help states, districts, and schools look at the services and supports they were providing for all students, help them to identify areas where there were gaps (achievement gaps, opportunity gaps, gaps in other areas) for other subgroups of students compared to everyone else or each other. It’s to use to assess the degree to which their systems are being responsive to the diverse needs of </a:t>
            </a:r>
            <a:r>
              <a:rPr lang="en-US" i="1" dirty="0"/>
              <a:t>all</a:t>
            </a:r>
            <a:r>
              <a:rPr lang="en-US" dirty="0"/>
              <a:t> of their students.</a:t>
            </a:r>
          </a:p>
          <a:p>
            <a:endParaRPr lang="en-US" dirty="0"/>
          </a:p>
          <a:p>
            <a:r>
              <a:rPr lang="en-US" dirty="0"/>
              <a:t>Purpose of the Success Gaps documents:  The “Success Gaps” documents are designed for schools and districts to use to assess the degree to which their systems are being responsive to the diverse needs of </a:t>
            </a:r>
            <a:r>
              <a:rPr lang="en-US" i="1" dirty="0"/>
              <a:t>all</a:t>
            </a:r>
            <a:r>
              <a:rPr lang="en-US" dirty="0"/>
              <a:t> of their students.</a:t>
            </a:r>
          </a:p>
          <a:p>
            <a:r>
              <a:rPr lang="en-US" dirty="0"/>
              <a:t>The “Success Gaps” documents are also designed to help districts/schools identify and then plan to address some of the systemic, contributing factors that result in over-representation of minority students in special education.</a:t>
            </a:r>
          </a:p>
          <a:p>
            <a:endParaRPr lang="en-US"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33</a:t>
            </a:fld>
            <a:endParaRPr lang="en-US" dirty="0"/>
          </a:p>
        </p:txBody>
      </p:sp>
    </p:spTree>
    <p:extLst>
      <p:ext uri="{BB962C8B-B14F-4D97-AF65-F5344CB8AC3E}">
        <p14:creationId xmlns:p14="http://schemas.microsoft.com/office/powerpoint/2010/main" val="150525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a:t>
            </a:r>
            <a:r>
              <a:rPr lang="en-US" baseline="0" dirty="0"/>
              <a:t> paying attention to these five factors can assist districts and schools to achieve more equitable success among all subgroups.  Each of these sections are supported by research in the white paper.  Many of the documents/articles cited are great resources for more detailed information.</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35</a:t>
            </a:fld>
            <a:endParaRPr lang="en-US" dirty="0"/>
          </a:p>
        </p:txBody>
      </p:sp>
    </p:spTree>
    <p:extLst>
      <p:ext uri="{BB962C8B-B14F-4D97-AF65-F5344CB8AC3E}">
        <p14:creationId xmlns:p14="http://schemas.microsoft.com/office/powerpoint/2010/main" val="251923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36</a:t>
            </a:fld>
            <a:endParaRPr lang="en-US" dirty="0"/>
          </a:p>
        </p:txBody>
      </p:sp>
    </p:spTree>
    <p:extLst>
      <p:ext uri="{BB962C8B-B14F-4D97-AF65-F5344CB8AC3E}">
        <p14:creationId xmlns:p14="http://schemas.microsoft.com/office/powerpoint/2010/main" val="81037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parents included in each section!</a:t>
            </a:r>
          </a:p>
        </p:txBody>
      </p:sp>
      <p:sp>
        <p:nvSpPr>
          <p:cNvPr id="4" name="Slide Number Placeholder 3"/>
          <p:cNvSpPr>
            <a:spLocks noGrp="1"/>
          </p:cNvSpPr>
          <p:nvPr>
            <p:ph type="sldNum" sz="quarter" idx="10"/>
          </p:nvPr>
        </p:nvSpPr>
        <p:spPr/>
        <p:txBody>
          <a:bodyPr/>
          <a:lstStyle/>
          <a:p>
            <a:fld id="{481BC2E5-B307-41E3-B48E-479BA10E2B91}" type="slidenum">
              <a:rPr lang="en-US" smtClean="0"/>
              <a:pPr/>
              <a:t>37</a:t>
            </a:fld>
            <a:endParaRPr lang="en-US" dirty="0"/>
          </a:p>
        </p:txBody>
      </p:sp>
    </p:spTree>
    <p:extLst>
      <p:ext uri="{BB962C8B-B14F-4D97-AF65-F5344CB8AC3E}">
        <p14:creationId xmlns:p14="http://schemas.microsoft.com/office/powerpoint/2010/main" val="2095606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38</a:t>
            </a:fld>
            <a:endParaRPr lang="en-US" dirty="0"/>
          </a:p>
        </p:txBody>
      </p:sp>
    </p:spTree>
    <p:extLst>
      <p:ext uri="{BB962C8B-B14F-4D97-AF65-F5344CB8AC3E}">
        <p14:creationId xmlns:p14="http://schemas.microsoft.com/office/powerpoint/2010/main" val="273028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39</a:t>
            </a:fld>
            <a:endParaRPr lang="en-US" dirty="0"/>
          </a:p>
        </p:txBody>
      </p:sp>
    </p:spTree>
    <p:extLst>
      <p:ext uri="{BB962C8B-B14F-4D97-AF65-F5344CB8AC3E}">
        <p14:creationId xmlns:p14="http://schemas.microsoft.com/office/powerpoint/2010/main" val="285094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we missing?  Are there other areas you would include?  </a:t>
            </a:r>
          </a:p>
          <a:p>
            <a:endParaRPr lang="en-US" dirty="0"/>
          </a:p>
          <a:p>
            <a:r>
              <a:rPr lang="en-US" dirty="0"/>
              <a:t>What do you think?  In your school or district, there is room for improvement in:</a:t>
            </a:r>
          </a:p>
          <a:p>
            <a:endParaRPr lang="en-US" dirty="0"/>
          </a:p>
          <a:p>
            <a:r>
              <a:rPr lang="en-US" dirty="0"/>
              <a:t>Data based decision making</a:t>
            </a:r>
          </a:p>
          <a:p>
            <a:r>
              <a:rPr lang="en-US" dirty="0"/>
              <a:t>Cultural</a:t>
            </a:r>
            <a:r>
              <a:rPr lang="en-US" baseline="0" dirty="0"/>
              <a:t> responsiveness</a:t>
            </a:r>
          </a:p>
          <a:p>
            <a:r>
              <a:rPr lang="en-US" baseline="0" dirty="0"/>
              <a:t>Core instructional program</a:t>
            </a:r>
          </a:p>
          <a:p>
            <a:r>
              <a:rPr lang="en-US" baseline="0" dirty="0"/>
              <a:t>Assessment</a:t>
            </a:r>
          </a:p>
          <a:p>
            <a:r>
              <a:rPr lang="en-US" baseline="0" dirty="0"/>
              <a:t>Evidence based interventions and support</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40</a:t>
            </a:fld>
            <a:endParaRPr lang="en-US" dirty="0"/>
          </a:p>
        </p:txBody>
      </p:sp>
    </p:spTree>
    <p:extLst>
      <p:ext uri="{BB962C8B-B14F-4D97-AF65-F5344CB8AC3E}">
        <p14:creationId xmlns:p14="http://schemas.microsoft.com/office/powerpoint/2010/main" val="115453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set up of the rubric.  Each section</a:t>
            </a:r>
            <a:r>
              <a:rPr lang="en-US" baseline="0" dirty="0"/>
              <a:t> or content area is set this way.  Many of the content areas have more than one indicator and therefore are on multiple pages.</a:t>
            </a:r>
          </a:p>
          <a:p>
            <a:r>
              <a:rPr lang="en-US" baseline="0" dirty="0"/>
              <a:t>The scale is </a:t>
            </a:r>
            <a:r>
              <a:rPr lang="en-US" baseline="0" dirty="0" err="1"/>
              <a:t>is</a:t>
            </a:r>
            <a:r>
              <a:rPr lang="en-US" baseline="0" dirty="0"/>
              <a:t> the same across each area, Planning, Partially Implemented, Implemented, Exemplary, although described below  the scale in the description of the indicator.</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41</a:t>
            </a:fld>
            <a:endParaRPr lang="en-US" dirty="0"/>
          </a:p>
        </p:txBody>
      </p:sp>
    </p:spTree>
    <p:extLst>
      <p:ext uri="{BB962C8B-B14F-4D97-AF65-F5344CB8AC3E}">
        <p14:creationId xmlns:p14="http://schemas.microsoft.com/office/powerpoint/2010/main" val="384033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43</a:t>
            </a:fld>
            <a:endParaRPr lang="en-US" dirty="0"/>
          </a:p>
        </p:txBody>
      </p:sp>
    </p:spTree>
    <p:extLst>
      <p:ext uri="{BB962C8B-B14F-4D97-AF65-F5344CB8AC3E}">
        <p14:creationId xmlns:p14="http://schemas.microsoft.com/office/powerpoint/2010/main" val="321840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12</a:t>
            </a:fld>
            <a:endParaRPr lang="en-US" dirty="0"/>
          </a:p>
        </p:txBody>
      </p:sp>
    </p:spTree>
    <p:extLst>
      <p:ext uri="{BB962C8B-B14F-4D97-AF65-F5344CB8AC3E}">
        <p14:creationId xmlns:p14="http://schemas.microsoft.com/office/powerpoint/2010/main" val="56365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45</a:t>
            </a:fld>
            <a:endParaRPr lang="en-US" dirty="0"/>
          </a:p>
        </p:txBody>
      </p:sp>
    </p:spTree>
    <p:extLst>
      <p:ext uri="{BB962C8B-B14F-4D97-AF65-F5344CB8AC3E}">
        <p14:creationId xmlns:p14="http://schemas.microsoft.com/office/powerpoint/2010/main" val="321840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50</a:t>
            </a:fld>
            <a:endParaRPr lang="en-US" dirty="0"/>
          </a:p>
        </p:txBody>
      </p:sp>
    </p:spTree>
    <p:extLst>
      <p:ext uri="{BB962C8B-B14F-4D97-AF65-F5344CB8AC3E}">
        <p14:creationId xmlns:p14="http://schemas.microsoft.com/office/powerpoint/2010/main" val="321840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fit into the success gaps rubric?</a:t>
            </a:r>
          </a:p>
        </p:txBody>
      </p:sp>
      <p:sp>
        <p:nvSpPr>
          <p:cNvPr id="4" name="Slide Number Placeholder 3"/>
          <p:cNvSpPr>
            <a:spLocks noGrp="1"/>
          </p:cNvSpPr>
          <p:nvPr>
            <p:ph type="sldNum" sz="quarter" idx="10"/>
          </p:nvPr>
        </p:nvSpPr>
        <p:spPr/>
        <p:txBody>
          <a:bodyPr/>
          <a:lstStyle/>
          <a:p>
            <a:fld id="{94A97A06-8374-482B-AD8D-90E9FDDADFA6}" type="slidenum">
              <a:rPr lang="en-US" smtClean="0"/>
              <a:t>52</a:t>
            </a:fld>
            <a:endParaRPr lang="en-US" dirty="0"/>
          </a:p>
        </p:txBody>
      </p:sp>
    </p:spTree>
    <p:extLst>
      <p:ext uri="{BB962C8B-B14F-4D97-AF65-F5344CB8AC3E}">
        <p14:creationId xmlns:p14="http://schemas.microsoft.com/office/powerpoint/2010/main" val="411167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Main Idea: Addressing “success gaps” requires you to look closely at equity, inclusion and opportunity in your district/school.</a:t>
            </a:r>
          </a:p>
        </p:txBody>
      </p:sp>
      <p:sp>
        <p:nvSpPr>
          <p:cNvPr id="4" name="Slide Number Placeholder 3"/>
          <p:cNvSpPr>
            <a:spLocks noGrp="1"/>
          </p:cNvSpPr>
          <p:nvPr>
            <p:ph type="sldNum" sz="quarter" idx="10"/>
          </p:nvPr>
        </p:nvSpPr>
        <p:spPr/>
        <p:txBody>
          <a:bodyPr/>
          <a:lstStyle/>
          <a:p>
            <a:fld id="{481BC2E5-B307-41E3-B48E-479BA10E2B91}" type="slidenum">
              <a:rPr lang="en-US" smtClean="0"/>
              <a:pPr/>
              <a:t>58</a:t>
            </a:fld>
            <a:endParaRPr lang="en-US" dirty="0"/>
          </a:p>
        </p:txBody>
      </p:sp>
    </p:spTree>
    <p:extLst>
      <p:ext uri="{BB962C8B-B14F-4D97-AF65-F5344CB8AC3E}">
        <p14:creationId xmlns:p14="http://schemas.microsoft.com/office/powerpoint/2010/main" val="153224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60</a:t>
            </a:fld>
            <a:endParaRPr lang="en-US" dirty="0"/>
          </a:p>
        </p:txBody>
      </p:sp>
    </p:spTree>
    <p:extLst>
      <p:ext uri="{BB962C8B-B14F-4D97-AF65-F5344CB8AC3E}">
        <p14:creationId xmlns:p14="http://schemas.microsoft.com/office/powerpoint/2010/main" val="8605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SWD are suspended out of school at a rate that is more than four percentage points greater than Black students in general education in the same district. For the district to be identified with sig </a:t>
            </a:r>
            <a:r>
              <a:rPr lang="en-US" dirty="0" err="1"/>
              <a:t>dispro</a:t>
            </a:r>
            <a:r>
              <a:rPr lang="en-US" dirty="0"/>
              <a:t>, this four percentage point difference has to have occurred for three or more consecutive school years.</a:t>
            </a:r>
          </a:p>
        </p:txBody>
      </p:sp>
      <p:sp>
        <p:nvSpPr>
          <p:cNvPr id="4" name="Slide Number Placeholder 3"/>
          <p:cNvSpPr>
            <a:spLocks noGrp="1"/>
          </p:cNvSpPr>
          <p:nvPr>
            <p:ph type="sldNum" sz="quarter" idx="10"/>
          </p:nvPr>
        </p:nvSpPr>
        <p:spPr/>
        <p:txBody>
          <a:bodyPr/>
          <a:lstStyle/>
          <a:p>
            <a:fld id="{94A97A06-8374-482B-AD8D-90E9FDDADFA6}" type="slidenum">
              <a:rPr lang="en-US" smtClean="0"/>
              <a:t>13</a:t>
            </a:fld>
            <a:endParaRPr lang="en-US" dirty="0"/>
          </a:p>
        </p:txBody>
      </p:sp>
    </p:spTree>
    <p:extLst>
      <p:ext uri="{BB962C8B-B14F-4D97-AF65-F5344CB8AC3E}">
        <p14:creationId xmlns:p14="http://schemas.microsoft.com/office/powerpoint/2010/main" val="347934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about 15-20 minutes to talk and create a chart, then debrief as a group</a:t>
            </a:r>
          </a:p>
        </p:txBody>
      </p:sp>
      <p:sp>
        <p:nvSpPr>
          <p:cNvPr id="4" name="Slide Number Placeholder 3"/>
          <p:cNvSpPr>
            <a:spLocks noGrp="1"/>
          </p:cNvSpPr>
          <p:nvPr>
            <p:ph type="sldNum" sz="quarter" idx="10"/>
          </p:nvPr>
        </p:nvSpPr>
        <p:spPr/>
        <p:txBody>
          <a:bodyPr/>
          <a:lstStyle/>
          <a:p>
            <a:fld id="{94A97A06-8374-482B-AD8D-90E9FDDADFA6}" type="slidenum">
              <a:rPr lang="en-US" smtClean="0"/>
              <a:t>19</a:t>
            </a:fld>
            <a:endParaRPr lang="en-US" dirty="0"/>
          </a:p>
        </p:txBody>
      </p:sp>
    </p:spTree>
    <p:extLst>
      <p:ext uri="{BB962C8B-B14F-4D97-AF65-F5344CB8AC3E}">
        <p14:creationId xmlns:p14="http://schemas.microsoft.com/office/powerpoint/2010/main" val="129161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presentation, when </a:t>
            </a:r>
            <a:r>
              <a:rPr lang="en-US" i="1" dirty="0"/>
              <a:t>disproportionality</a:t>
            </a:r>
            <a:r>
              <a:rPr lang="en-US" baseline="0" dirty="0"/>
              <a:t> is written in italics, it is referring to the broad inclusive category of significant discrepancy, disproportionate representation and significant disproportionality.</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20</a:t>
            </a:fld>
            <a:endParaRPr lang="en-US" dirty="0"/>
          </a:p>
        </p:txBody>
      </p:sp>
    </p:spTree>
    <p:extLst>
      <p:ext uri="{BB962C8B-B14F-4D97-AF65-F5344CB8AC3E}">
        <p14:creationId xmlns:p14="http://schemas.microsoft.com/office/powerpoint/2010/main" val="191198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sz="1200" b="0" i="0" u="none" strike="noStrike" baseline="0" dirty="0"/>
              <a:t>https://www2.ed.gov/programs/osepidea/618-data/state-level-data-files/index.html#bd</a:t>
            </a:r>
          </a:p>
          <a:p>
            <a:endParaRPr lang="en-US" sz="1200" b="0" i="0" u="none" strike="noStrike" baseline="0" dirty="0"/>
          </a:p>
        </p:txBody>
      </p:sp>
      <p:sp>
        <p:nvSpPr>
          <p:cNvPr id="4" name="Slide Number Placeholder 3"/>
          <p:cNvSpPr>
            <a:spLocks noGrp="1"/>
          </p:cNvSpPr>
          <p:nvPr>
            <p:ph type="sldNum" sz="quarter" idx="10"/>
          </p:nvPr>
        </p:nvSpPr>
        <p:spPr/>
        <p:txBody>
          <a:bodyPr/>
          <a:lstStyle/>
          <a:p>
            <a:fld id="{D82D5701-E53D-6249-B4BD-B05006C5EAEC}" type="slidenum">
              <a:rPr lang="en-US" smtClean="0"/>
              <a:pPr/>
              <a:t>22</a:t>
            </a:fld>
            <a:endParaRPr lang="en-US" dirty="0"/>
          </a:p>
        </p:txBody>
      </p:sp>
    </p:spTree>
    <p:extLst>
      <p:ext uri="{BB962C8B-B14F-4D97-AF65-F5344CB8AC3E}">
        <p14:creationId xmlns:p14="http://schemas.microsoft.com/office/powerpoint/2010/main" val="200597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Skiba</a:t>
            </a:r>
            <a:r>
              <a:rPr lang="en-US" dirty="0"/>
              <a:t>, R.J., Michael, R.S., </a:t>
            </a:r>
            <a:r>
              <a:rPr lang="en-US" dirty="0" err="1"/>
              <a:t>Nardo</a:t>
            </a:r>
            <a:r>
              <a:rPr lang="en-US" dirty="0"/>
              <a:t>, A.C. &amp; Peterson, R. (2002). The color of discipline: Sources of racial and gender disproportionality in school p</a:t>
            </a:r>
          </a:p>
          <a:p>
            <a:r>
              <a:rPr lang="en-US" dirty="0" err="1"/>
              <a:t>Skiba</a:t>
            </a:r>
            <a:r>
              <a:rPr lang="en-US" dirty="0"/>
              <a:t>, R.J., Michael, R.S., </a:t>
            </a:r>
            <a:r>
              <a:rPr lang="en-US" dirty="0" err="1"/>
              <a:t>Nardo</a:t>
            </a:r>
            <a:r>
              <a:rPr lang="en-US" dirty="0"/>
              <a:t>, A.C. &amp; Peterson, R. (2002). The color of discipline: Sources of racial and gender disproportionality in school punishment. Urban Review, 34, 317-342.</a:t>
            </a:r>
          </a:p>
        </p:txBody>
      </p:sp>
      <p:sp>
        <p:nvSpPr>
          <p:cNvPr id="4" name="Slide Number Placeholder 3"/>
          <p:cNvSpPr>
            <a:spLocks noGrp="1"/>
          </p:cNvSpPr>
          <p:nvPr>
            <p:ph type="sldNum" sz="quarter" idx="10"/>
          </p:nvPr>
        </p:nvSpPr>
        <p:spPr/>
        <p:txBody>
          <a:bodyPr/>
          <a:lstStyle/>
          <a:p>
            <a:fld id="{481BC2E5-B307-41E3-B48E-479BA10E2B91}" type="slidenum">
              <a:rPr lang="en-US" smtClean="0"/>
              <a:pPr/>
              <a:t>27</a:t>
            </a:fld>
            <a:endParaRPr lang="en-US" dirty="0"/>
          </a:p>
        </p:txBody>
      </p:sp>
    </p:spTree>
    <p:extLst>
      <p:ext uri="{BB962C8B-B14F-4D97-AF65-F5344CB8AC3E}">
        <p14:creationId xmlns:p14="http://schemas.microsoft.com/office/powerpoint/2010/main" val="303576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show</a:t>
            </a:r>
            <a:r>
              <a:rPr lang="en-US" baseline="0" dirty="0"/>
              <a:t> you some sample data exemplifying these success gaps.</a:t>
            </a:r>
          </a:p>
        </p:txBody>
      </p:sp>
      <p:sp>
        <p:nvSpPr>
          <p:cNvPr id="4" name="Slide Number Placeholder 3"/>
          <p:cNvSpPr>
            <a:spLocks noGrp="1"/>
          </p:cNvSpPr>
          <p:nvPr>
            <p:ph type="sldNum" sz="quarter" idx="10"/>
          </p:nvPr>
        </p:nvSpPr>
        <p:spPr/>
        <p:txBody>
          <a:bodyPr/>
          <a:lstStyle/>
          <a:p>
            <a:fld id="{481BC2E5-B307-41E3-B48E-479BA10E2B91}" type="slidenum">
              <a:rPr lang="en-US" smtClean="0"/>
              <a:pPr/>
              <a:t>28</a:t>
            </a:fld>
            <a:endParaRPr lang="en-US" dirty="0"/>
          </a:p>
        </p:txBody>
      </p:sp>
    </p:spTree>
    <p:extLst>
      <p:ext uri="{BB962C8B-B14F-4D97-AF65-F5344CB8AC3E}">
        <p14:creationId xmlns:p14="http://schemas.microsoft.com/office/powerpoint/2010/main" val="326715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clicking on  the answer to make it appear, ask the participants to share</a:t>
            </a:r>
            <a:r>
              <a:rPr lang="en-US" baseline="0" dirty="0"/>
              <a:t> thoughts</a:t>
            </a:r>
            <a:r>
              <a:rPr lang="en-US" dirty="0"/>
              <a:t>….pick only a couple of participants</a:t>
            </a:r>
          </a:p>
        </p:txBody>
      </p:sp>
      <p:sp>
        <p:nvSpPr>
          <p:cNvPr id="4" name="Slide Number Placeholder 3"/>
          <p:cNvSpPr>
            <a:spLocks noGrp="1"/>
          </p:cNvSpPr>
          <p:nvPr>
            <p:ph type="sldNum" sz="quarter" idx="10"/>
          </p:nvPr>
        </p:nvSpPr>
        <p:spPr/>
        <p:txBody>
          <a:bodyPr/>
          <a:lstStyle/>
          <a:p>
            <a:fld id="{481BC2E5-B307-41E3-B48E-479BA10E2B91}" type="slidenum">
              <a:rPr lang="en-US" smtClean="0"/>
              <a:pPr/>
              <a:t>29</a:t>
            </a:fld>
            <a:endParaRPr lang="en-US" dirty="0"/>
          </a:p>
        </p:txBody>
      </p:sp>
    </p:spTree>
    <p:extLst>
      <p:ext uri="{BB962C8B-B14F-4D97-AF65-F5344CB8AC3E}">
        <p14:creationId xmlns:p14="http://schemas.microsoft.com/office/powerpoint/2010/main" val="1107636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4478933-DE0D-4676-8CEA-C350981B7623}" type="datetimeFigureOut">
              <a:rPr lang="en-US" smtClean="0"/>
              <a:pPr/>
              <a:t>3/28/2018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thecollaboratory.wikidot.com/philosophy-of-thought-and-logic-2009-2010"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s://arksped.k12.ar.us/documents/data_n_research/PublicReporting/201415CEISMerged.pdf" TargetMode="External"/><Relationship Id="rId2" Type="http://schemas.openxmlformats.org/officeDocument/2006/relationships/hyperlink" Target="https://arksped.k12.ar.us/documents/data_n_research/PublicReporting/LEAprofiles/SAProfiles141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nancy.ohara@uky.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ideadata.org/" TargetMode="External"/><Relationship Id="rId4" Type="http://schemas.openxmlformats.org/officeDocument/2006/relationships/hyperlink" Target="mailto:terry.long@sped-data.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63.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20C7-9909-42CB-A89B-2D367649E68F}"/>
              </a:ext>
            </a:extLst>
          </p:cNvPr>
          <p:cNvSpPr>
            <a:spLocks noGrp="1"/>
          </p:cNvSpPr>
          <p:nvPr>
            <p:ph type="ctrTitle"/>
          </p:nvPr>
        </p:nvSpPr>
        <p:spPr/>
        <p:txBody>
          <a:bodyPr/>
          <a:lstStyle/>
          <a:p>
            <a:r>
              <a:rPr lang="en-US" dirty="0"/>
              <a:t>Thinking About Root Cause</a:t>
            </a:r>
          </a:p>
        </p:txBody>
      </p:sp>
      <p:sp>
        <p:nvSpPr>
          <p:cNvPr id="3" name="Subtitle 2">
            <a:extLst>
              <a:ext uri="{FF2B5EF4-FFF2-40B4-BE49-F238E27FC236}">
                <a16:creationId xmlns:a16="http://schemas.microsoft.com/office/drawing/2014/main" id="{72177814-1EE8-49EE-BBE0-BAC71F999F7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B3134F8F-495A-4DE7-A5C5-D1D1C7EE34A4}"/>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DAB7A34C-3CE1-4A80-8E10-8594FDAC639A}"/>
              </a:ext>
            </a:extLst>
          </p:cNvPr>
          <p:cNvSpPr>
            <a:spLocks noGrp="1"/>
          </p:cNvSpPr>
          <p:nvPr>
            <p:ph type="body" sz="quarter" idx="14"/>
          </p:nvPr>
        </p:nvSpPr>
        <p:spPr/>
        <p:txBody>
          <a:bodyPr/>
          <a:lstStyle/>
          <a:p>
            <a:r>
              <a:rPr lang="en-US" dirty="0"/>
              <a:t>Terry Long</a:t>
            </a:r>
          </a:p>
          <a:p>
            <a:r>
              <a:rPr lang="en-US" dirty="0"/>
              <a:t>Nancy O’Hara</a:t>
            </a:r>
          </a:p>
        </p:txBody>
      </p:sp>
    </p:spTree>
    <p:extLst>
      <p:ext uri="{BB962C8B-B14F-4D97-AF65-F5344CB8AC3E}">
        <p14:creationId xmlns:p14="http://schemas.microsoft.com/office/powerpoint/2010/main" val="93561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82564" y="887769"/>
            <a:ext cx="7982789" cy="4863360"/>
          </a:xfrm>
          <a:prstGeom prst="rect">
            <a:avLst/>
          </a:prstGeom>
        </p:spPr>
      </p:pic>
      <p:sp>
        <p:nvSpPr>
          <p:cNvPr id="4" name="Slide Number Placeholder 3"/>
          <p:cNvSpPr>
            <a:spLocks noGrp="1"/>
          </p:cNvSpPr>
          <p:nvPr>
            <p:ph type="sldNum" sz="quarter" idx="12"/>
          </p:nvPr>
        </p:nvSpPr>
        <p:spPr/>
        <p:txBody>
          <a:bodyPr/>
          <a:lstStyle/>
          <a:p>
            <a:fld id="{174E07D9-8248-4A0E-82EF-FE5AFD0363D2}" type="slidenum">
              <a:rPr lang="en-US" smtClean="0"/>
              <a:t>10</a:t>
            </a:fld>
            <a:endParaRPr lang="en-US" dirty="0"/>
          </a:p>
        </p:txBody>
      </p:sp>
    </p:spTree>
    <p:extLst>
      <p:ext uri="{BB962C8B-B14F-4D97-AF65-F5344CB8AC3E}">
        <p14:creationId xmlns:p14="http://schemas.microsoft.com/office/powerpoint/2010/main" val="194998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E07D9-8248-4A0E-82EF-FE5AFD0363D2}" type="slidenum">
              <a:rPr lang="en-US" smtClean="0"/>
              <a:t>11</a:t>
            </a:fld>
            <a:endParaRPr lang="en-US" dirty="0"/>
          </a:p>
        </p:txBody>
      </p:sp>
      <p:grpSp>
        <p:nvGrpSpPr>
          <p:cNvPr id="35" name="Group 34"/>
          <p:cNvGrpSpPr/>
          <p:nvPr/>
        </p:nvGrpSpPr>
        <p:grpSpPr>
          <a:xfrm>
            <a:off x="1476375" y="1037454"/>
            <a:ext cx="6015798" cy="4480288"/>
            <a:chOff x="444500" y="240270"/>
            <a:chExt cx="8021064" cy="5973717"/>
          </a:xfrm>
        </p:grpSpPr>
        <p:sp>
          <p:nvSpPr>
            <p:cNvPr id="32" name="Arrow: Bent 31"/>
            <p:cNvSpPr/>
            <p:nvPr/>
          </p:nvSpPr>
          <p:spPr>
            <a:xfrm rot="4765905">
              <a:off x="4213581" y="2742173"/>
              <a:ext cx="883576" cy="65856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3" name="Arrow: Bent 32"/>
            <p:cNvSpPr/>
            <p:nvPr/>
          </p:nvSpPr>
          <p:spPr>
            <a:xfrm rot="4765905">
              <a:off x="5264549" y="3704593"/>
              <a:ext cx="967800" cy="674418"/>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4" name="Arrow: Bent 33"/>
            <p:cNvSpPr/>
            <p:nvPr/>
          </p:nvSpPr>
          <p:spPr>
            <a:xfrm rot="4765905">
              <a:off x="6268670" y="4817040"/>
              <a:ext cx="1196237" cy="729121"/>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1" name="Arrow: Bent 30"/>
            <p:cNvSpPr/>
            <p:nvPr/>
          </p:nvSpPr>
          <p:spPr>
            <a:xfrm rot="4765905">
              <a:off x="3115170" y="1855426"/>
              <a:ext cx="637668" cy="586343"/>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0" name="Arrow: Bent 29"/>
            <p:cNvSpPr/>
            <p:nvPr/>
          </p:nvSpPr>
          <p:spPr>
            <a:xfrm rot="4815897">
              <a:off x="1794917" y="893326"/>
              <a:ext cx="1105070" cy="503736"/>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 name="Group 8"/>
            <p:cNvGrpSpPr/>
            <p:nvPr/>
          </p:nvGrpSpPr>
          <p:grpSpPr>
            <a:xfrm>
              <a:off x="4198375" y="1407208"/>
              <a:ext cx="1356850" cy="784760"/>
              <a:chOff x="4198373" y="1779639"/>
              <a:chExt cx="1484671" cy="865238"/>
            </a:xfrm>
          </p:grpSpPr>
          <p:sp>
            <p:nvSpPr>
              <p:cNvPr id="7" name="Explosion: 8 Points 6"/>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4522836" y="2042342"/>
                <a:ext cx="924233" cy="441141"/>
              </a:xfrm>
              <a:prstGeom prst="rect">
                <a:avLst/>
              </a:prstGeom>
              <a:noFill/>
            </p:spPr>
            <p:txBody>
              <a:bodyPr wrap="square" rtlCol="0">
                <a:spAutoFit/>
              </a:bodyPr>
              <a:lstStyle/>
              <a:p>
                <a:r>
                  <a:rPr lang="en-US" sz="1350" dirty="0">
                    <a:solidFill>
                      <a:schemeClr val="bg1"/>
                    </a:solidFill>
                  </a:rPr>
                  <a:t>WHY?</a:t>
                </a:r>
              </a:p>
            </p:txBody>
          </p:sp>
        </p:grpSp>
        <p:grpSp>
          <p:nvGrpSpPr>
            <p:cNvPr id="10" name="Group 9"/>
            <p:cNvGrpSpPr/>
            <p:nvPr/>
          </p:nvGrpSpPr>
          <p:grpSpPr>
            <a:xfrm>
              <a:off x="2526890" y="643205"/>
              <a:ext cx="1317521" cy="907812"/>
              <a:chOff x="4198373" y="1779639"/>
              <a:chExt cx="1484671" cy="1033720"/>
            </a:xfrm>
          </p:grpSpPr>
          <p:sp>
            <p:nvSpPr>
              <p:cNvPr id="11" name="Explosion: 8 Points 10"/>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522837" y="2042340"/>
                <a:ext cx="924234" cy="771019"/>
              </a:xfrm>
              <a:prstGeom prst="rect">
                <a:avLst/>
              </a:prstGeom>
              <a:noFill/>
            </p:spPr>
            <p:txBody>
              <a:bodyPr wrap="square" rtlCol="0">
                <a:spAutoFit/>
              </a:bodyPr>
              <a:lstStyle/>
              <a:p>
                <a:r>
                  <a:rPr lang="en-US" sz="1350" dirty="0">
                    <a:solidFill>
                      <a:schemeClr val="bg1"/>
                    </a:solidFill>
                  </a:rPr>
                  <a:t>WHY?</a:t>
                </a:r>
              </a:p>
            </p:txBody>
          </p:sp>
        </p:grpSp>
        <p:grpSp>
          <p:nvGrpSpPr>
            <p:cNvPr id="13" name="Group 12"/>
            <p:cNvGrpSpPr/>
            <p:nvPr/>
          </p:nvGrpSpPr>
          <p:grpSpPr>
            <a:xfrm>
              <a:off x="5168119" y="2406713"/>
              <a:ext cx="1317783" cy="919011"/>
              <a:chOff x="4198373" y="1779639"/>
              <a:chExt cx="1484671" cy="998018"/>
            </a:xfrm>
          </p:grpSpPr>
          <p:sp>
            <p:nvSpPr>
              <p:cNvPr id="14" name="Explosion: 8 Points 13"/>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4522837" y="2042339"/>
                <a:ext cx="924234" cy="735318"/>
              </a:xfrm>
              <a:prstGeom prst="rect">
                <a:avLst/>
              </a:prstGeom>
              <a:noFill/>
            </p:spPr>
            <p:txBody>
              <a:bodyPr wrap="square" rtlCol="0">
                <a:spAutoFit/>
              </a:bodyPr>
              <a:lstStyle/>
              <a:p>
                <a:r>
                  <a:rPr lang="en-US" sz="1350" dirty="0">
                    <a:solidFill>
                      <a:schemeClr val="bg1"/>
                    </a:solidFill>
                  </a:rPr>
                  <a:t>WHY?</a:t>
                </a:r>
              </a:p>
            </p:txBody>
          </p:sp>
        </p:grpSp>
        <p:grpSp>
          <p:nvGrpSpPr>
            <p:cNvPr id="16" name="Group 15"/>
            <p:cNvGrpSpPr/>
            <p:nvPr/>
          </p:nvGrpSpPr>
          <p:grpSpPr>
            <a:xfrm>
              <a:off x="6117224" y="3445357"/>
              <a:ext cx="1288022" cy="919753"/>
              <a:chOff x="4198373" y="1779639"/>
              <a:chExt cx="1484671" cy="995774"/>
            </a:xfrm>
          </p:grpSpPr>
          <p:sp>
            <p:nvSpPr>
              <p:cNvPr id="17" name="Explosion: 8 Points 16"/>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522837" y="2042340"/>
                <a:ext cx="924233" cy="733073"/>
              </a:xfrm>
              <a:prstGeom prst="rect">
                <a:avLst/>
              </a:prstGeom>
              <a:noFill/>
            </p:spPr>
            <p:txBody>
              <a:bodyPr wrap="square" rtlCol="0">
                <a:spAutoFit/>
              </a:bodyPr>
              <a:lstStyle/>
              <a:p>
                <a:r>
                  <a:rPr lang="en-US" sz="1350" dirty="0">
                    <a:solidFill>
                      <a:schemeClr val="bg1"/>
                    </a:solidFill>
                  </a:rPr>
                  <a:t>WHY?</a:t>
                </a:r>
              </a:p>
            </p:txBody>
          </p:sp>
        </p:grpSp>
        <p:grpSp>
          <p:nvGrpSpPr>
            <p:cNvPr id="19" name="Group 18"/>
            <p:cNvGrpSpPr/>
            <p:nvPr/>
          </p:nvGrpSpPr>
          <p:grpSpPr>
            <a:xfrm>
              <a:off x="7108717" y="4660490"/>
              <a:ext cx="1356847" cy="816077"/>
              <a:chOff x="4198373" y="1779639"/>
              <a:chExt cx="1484671" cy="865238"/>
            </a:xfrm>
          </p:grpSpPr>
          <p:sp>
            <p:nvSpPr>
              <p:cNvPr id="20" name="Explosion: 8 Points 19"/>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4522837" y="2042340"/>
                <a:ext cx="924233" cy="424212"/>
              </a:xfrm>
              <a:prstGeom prst="rect">
                <a:avLst/>
              </a:prstGeom>
              <a:noFill/>
            </p:spPr>
            <p:txBody>
              <a:bodyPr wrap="square" rtlCol="0">
                <a:spAutoFit/>
              </a:bodyPr>
              <a:lstStyle/>
              <a:p>
                <a:r>
                  <a:rPr lang="en-US" sz="1350" dirty="0">
                    <a:solidFill>
                      <a:schemeClr val="bg1"/>
                    </a:solidFill>
                  </a:rPr>
                  <a:t>WHY?</a:t>
                </a:r>
              </a:p>
            </p:txBody>
          </p:sp>
        </p:grpSp>
        <p:sp>
          <p:nvSpPr>
            <p:cNvPr id="22" name="Rectangle 21"/>
            <p:cNvSpPr/>
            <p:nvPr/>
          </p:nvSpPr>
          <p:spPr>
            <a:xfrm>
              <a:off x="444500" y="240270"/>
              <a:ext cx="1738261" cy="63203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350" dirty="0"/>
                <a:t>Problem Statement</a:t>
              </a:r>
            </a:p>
          </p:txBody>
        </p:sp>
        <p:sp>
          <p:nvSpPr>
            <p:cNvPr id="23" name="Rectangle 22"/>
            <p:cNvSpPr/>
            <p:nvPr/>
          </p:nvSpPr>
          <p:spPr>
            <a:xfrm>
              <a:off x="1651819" y="1674906"/>
              <a:ext cx="1533831" cy="46149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symptom</a:t>
              </a:r>
            </a:p>
          </p:txBody>
        </p:sp>
        <p:sp>
          <p:nvSpPr>
            <p:cNvPr id="24" name="Rectangle 23"/>
            <p:cNvSpPr/>
            <p:nvPr/>
          </p:nvSpPr>
          <p:spPr>
            <a:xfrm>
              <a:off x="2775496" y="2436404"/>
              <a:ext cx="1533831" cy="46149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symptom</a:t>
              </a:r>
            </a:p>
          </p:txBody>
        </p:sp>
        <p:sp>
          <p:nvSpPr>
            <p:cNvPr id="25" name="Rectangle 24"/>
            <p:cNvSpPr/>
            <p:nvPr/>
          </p:nvSpPr>
          <p:spPr>
            <a:xfrm>
              <a:off x="3957222" y="3445358"/>
              <a:ext cx="1533831" cy="46149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symptom</a:t>
              </a:r>
            </a:p>
          </p:txBody>
        </p:sp>
        <p:sp>
          <p:nvSpPr>
            <p:cNvPr id="26" name="Rectangle 25"/>
            <p:cNvSpPr/>
            <p:nvPr/>
          </p:nvSpPr>
          <p:spPr>
            <a:xfrm>
              <a:off x="5060094" y="4515751"/>
              <a:ext cx="1533831" cy="46149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symptom</a:t>
              </a:r>
            </a:p>
          </p:txBody>
        </p:sp>
        <p:sp>
          <p:nvSpPr>
            <p:cNvPr id="27" name="Rectangle 26"/>
            <p:cNvSpPr/>
            <p:nvPr/>
          </p:nvSpPr>
          <p:spPr>
            <a:xfrm>
              <a:off x="5491053" y="5702710"/>
              <a:ext cx="2336523" cy="511277"/>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Root Cause</a:t>
              </a:r>
            </a:p>
          </p:txBody>
        </p:sp>
      </p:grpSp>
    </p:spTree>
    <p:extLst>
      <p:ext uri="{BB962C8B-B14F-4D97-AF65-F5344CB8AC3E}">
        <p14:creationId xmlns:p14="http://schemas.microsoft.com/office/powerpoint/2010/main" val="86533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E07D9-8248-4A0E-82EF-FE5AFD0363D2}" type="slidenum">
              <a:rPr lang="en-US" smtClean="0"/>
              <a:t>12</a:t>
            </a:fld>
            <a:endParaRPr lang="en-US" dirty="0"/>
          </a:p>
        </p:txBody>
      </p:sp>
      <p:sp>
        <p:nvSpPr>
          <p:cNvPr id="4" name="Arrow: Bent 3"/>
          <p:cNvSpPr/>
          <p:nvPr/>
        </p:nvSpPr>
        <p:spPr>
          <a:xfrm rot="4765905">
            <a:off x="4303186" y="2913881"/>
            <a:ext cx="662682" cy="493925"/>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Arrow: Bent 4"/>
          <p:cNvSpPr/>
          <p:nvPr/>
        </p:nvSpPr>
        <p:spPr>
          <a:xfrm rot="4765905">
            <a:off x="5091412" y="3635695"/>
            <a:ext cx="725850" cy="505814"/>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Arrow: Bent 5"/>
          <p:cNvSpPr/>
          <p:nvPr/>
        </p:nvSpPr>
        <p:spPr>
          <a:xfrm rot="4765905">
            <a:off x="5844504" y="4470031"/>
            <a:ext cx="897178" cy="546841"/>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Arrow: Bent 6"/>
          <p:cNvSpPr/>
          <p:nvPr/>
        </p:nvSpPr>
        <p:spPr>
          <a:xfrm rot="4765905">
            <a:off x="3479378" y="2248821"/>
            <a:ext cx="478251" cy="43975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Arrow: Bent 7"/>
          <p:cNvSpPr/>
          <p:nvPr/>
        </p:nvSpPr>
        <p:spPr>
          <a:xfrm rot="4815897">
            <a:off x="2489188" y="1527245"/>
            <a:ext cx="828803" cy="377802"/>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 name="Group 8"/>
          <p:cNvGrpSpPr/>
          <p:nvPr/>
        </p:nvGrpSpPr>
        <p:grpSpPr>
          <a:xfrm>
            <a:off x="4291781" y="1912656"/>
            <a:ext cx="1017638" cy="588570"/>
            <a:chOff x="4198373" y="1779639"/>
            <a:chExt cx="1484671" cy="865238"/>
          </a:xfrm>
        </p:grpSpPr>
        <p:sp>
          <p:nvSpPr>
            <p:cNvPr id="28" name="Explosion: 8 Points 27"/>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4522836" y="2042342"/>
              <a:ext cx="924233" cy="441141"/>
            </a:xfrm>
            <a:prstGeom prst="rect">
              <a:avLst/>
            </a:prstGeom>
            <a:noFill/>
          </p:spPr>
          <p:txBody>
            <a:bodyPr wrap="square" rtlCol="0">
              <a:spAutoFit/>
            </a:bodyPr>
            <a:lstStyle/>
            <a:p>
              <a:r>
                <a:rPr lang="en-US" sz="1350" dirty="0">
                  <a:solidFill>
                    <a:schemeClr val="bg1"/>
                  </a:solidFill>
                </a:rPr>
                <a:t>WHY?</a:t>
              </a:r>
            </a:p>
          </p:txBody>
        </p:sp>
      </p:grpSp>
      <p:grpSp>
        <p:nvGrpSpPr>
          <p:cNvPr id="10" name="Group 9"/>
          <p:cNvGrpSpPr/>
          <p:nvPr/>
        </p:nvGrpSpPr>
        <p:grpSpPr>
          <a:xfrm>
            <a:off x="3038169" y="1339653"/>
            <a:ext cx="988141" cy="680858"/>
            <a:chOff x="4198373" y="1779639"/>
            <a:chExt cx="1484671" cy="1033720"/>
          </a:xfrm>
        </p:grpSpPr>
        <p:sp>
          <p:nvSpPr>
            <p:cNvPr id="26" name="Explosion: 8 Points 25"/>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4522837" y="2042340"/>
              <a:ext cx="924234" cy="771019"/>
            </a:xfrm>
            <a:prstGeom prst="rect">
              <a:avLst/>
            </a:prstGeom>
            <a:noFill/>
          </p:spPr>
          <p:txBody>
            <a:bodyPr wrap="square" rtlCol="0">
              <a:spAutoFit/>
            </a:bodyPr>
            <a:lstStyle/>
            <a:p>
              <a:r>
                <a:rPr lang="en-US" sz="1350" dirty="0">
                  <a:solidFill>
                    <a:schemeClr val="bg1"/>
                  </a:solidFill>
                </a:rPr>
                <a:t>WHY?</a:t>
              </a:r>
            </a:p>
          </p:txBody>
        </p:sp>
      </p:grpSp>
      <p:grpSp>
        <p:nvGrpSpPr>
          <p:cNvPr id="11" name="Group 10"/>
          <p:cNvGrpSpPr/>
          <p:nvPr/>
        </p:nvGrpSpPr>
        <p:grpSpPr>
          <a:xfrm>
            <a:off x="5019091" y="2662283"/>
            <a:ext cx="988337" cy="689258"/>
            <a:chOff x="4198373" y="1779639"/>
            <a:chExt cx="1484671" cy="998018"/>
          </a:xfrm>
        </p:grpSpPr>
        <p:sp>
          <p:nvSpPr>
            <p:cNvPr id="24" name="Explosion: 8 Points 23"/>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4522837" y="2042339"/>
              <a:ext cx="924234" cy="735318"/>
            </a:xfrm>
            <a:prstGeom prst="rect">
              <a:avLst/>
            </a:prstGeom>
            <a:noFill/>
          </p:spPr>
          <p:txBody>
            <a:bodyPr wrap="square" rtlCol="0">
              <a:spAutoFit/>
            </a:bodyPr>
            <a:lstStyle/>
            <a:p>
              <a:r>
                <a:rPr lang="en-US" sz="1350" dirty="0">
                  <a:solidFill>
                    <a:schemeClr val="bg1"/>
                  </a:solidFill>
                </a:rPr>
                <a:t>WHY?</a:t>
              </a:r>
            </a:p>
          </p:txBody>
        </p:sp>
      </p:grpSp>
      <p:grpSp>
        <p:nvGrpSpPr>
          <p:cNvPr id="12" name="Group 11"/>
          <p:cNvGrpSpPr/>
          <p:nvPr/>
        </p:nvGrpSpPr>
        <p:grpSpPr>
          <a:xfrm>
            <a:off x="5730918" y="3441270"/>
            <a:ext cx="966017" cy="689815"/>
            <a:chOff x="4198373" y="1779639"/>
            <a:chExt cx="1484671" cy="995774"/>
          </a:xfrm>
        </p:grpSpPr>
        <p:sp>
          <p:nvSpPr>
            <p:cNvPr id="22" name="Explosion: 8 Points 21"/>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4522837" y="2042340"/>
              <a:ext cx="924233" cy="733073"/>
            </a:xfrm>
            <a:prstGeom prst="rect">
              <a:avLst/>
            </a:prstGeom>
            <a:noFill/>
          </p:spPr>
          <p:txBody>
            <a:bodyPr wrap="square" rtlCol="0">
              <a:spAutoFit/>
            </a:bodyPr>
            <a:lstStyle/>
            <a:p>
              <a:r>
                <a:rPr lang="en-US" sz="1350" dirty="0">
                  <a:solidFill>
                    <a:schemeClr val="bg1"/>
                  </a:solidFill>
                </a:rPr>
                <a:t>WHY?</a:t>
              </a:r>
            </a:p>
          </p:txBody>
        </p:sp>
      </p:grpSp>
      <p:grpSp>
        <p:nvGrpSpPr>
          <p:cNvPr id="13" name="Group 12"/>
          <p:cNvGrpSpPr/>
          <p:nvPr/>
        </p:nvGrpSpPr>
        <p:grpSpPr>
          <a:xfrm>
            <a:off x="6474539" y="4352619"/>
            <a:ext cx="1017635" cy="612058"/>
            <a:chOff x="4198373" y="1779639"/>
            <a:chExt cx="1484671" cy="865238"/>
          </a:xfrm>
        </p:grpSpPr>
        <p:sp>
          <p:nvSpPr>
            <p:cNvPr id="20" name="Explosion: 8 Points 19"/>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4522837" y="2042340"/>
              <a:ext cx="924233" cy="424212"/>
            </a:xfrm>
            <a:prstGeom prst="rect">
              <a:avLst/>
            </a:prstGeom>
            <a:noFill/>
          </p:spPr>
          <p:txBody>
            <a:bodyPr wrap="square" rtlCol="0">
              <a:spAutoFit/>
            </a:bodyPr>
            <a:lstStyle/>
            <a:p>
              <a:r>
                <a:rPr lang="en-US" sz="1350" dirty="0">
                  <a:solidFill>
                    <a:schemeClr val="bg1"/>
                  </a:solidFill>
                </a:rPr>
                <a:t>WHY?</a:t>
              </a:r>
            </a:p>
          </p:txBody>
        </p:sp>
      </p:grpSp>
      <p:sp>
        <p:nvSpPr>
          <p:cNvPr id="14" name="Rectangle 13"/>
          <p:cNvSpPr/>
          <p:nvPr/>
        </p:nvSpPr>
        <p:spPr>
          <a:xfrm>
            <a:off x="1225118" y="630728"/>
            <a:ext cx="1554954" cy="88075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350" dirty="0"/>
              <a:t>Parents don’t feel they receive timely communication</a:t>
            </a:r>
          </a:p>
        </p:txBody>
      </p:sp>
      <p:sp>
        <p:nvSpPr>
          <p:cNvPr id="15" name="Rectangle 14"/>
          <p:cNvSpPr/>
          <p:nvPr/>
        </p:nvSpPr>
        <p:spPr>
          <a:xfrm>
            <a:off x="1719922" y="2021055"/>
            <a:ext cx="1791929" cy="480172"/>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Parents don’t check school website</a:t>
            </a:r>
          </a:p>
        </p:txBody>
      </p:sp>
      <p:sp>
        <p:nvSpPr>
          <p:cNvPr id="16" name="Rectangle 15"/>
          <p:cNvSpPr/>
          <p:nvPr/>
        </p:nvSpPr>
        <p:spPr>
          <a:xfrm>
            <a:off x="2523671" y="2667289"/>
            <a:ext cx="1791929" cy="698859"/>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They might not know the information is there</a:t>
            </a:r>
          </a:p>
        </p:txBody>
      </p:sp>
      <p:sp>
        <p:nvSpPr>
          <p:cNvPr id="17" name="Rectangle 16"/>
          <p:cNvSpPr/>
          <p:nvPr/>
        </p:nvSpPr>
        <p:spPr>
          <a:xfrm>
            <a:off x="3458497" y="3496787"/>
            <a:ext cx="1680660" cy="755537"/>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We haven’t told parents the information is there</a:t>
            </a:r>
          </a:p>
        </p:txBody>
      </p:sp>
      <p:sp>
        <p:nvSpPr>
          <p:cNvPr id="18" name="Rectangle 17"/>
          <p:cNvSpPr/>
          <p:nvPr/>
        </p:nvSpPr>
        <p:spPr>
          <a:xfrm>
            <a:off x="4291781" y="4352539"/>
            <a:ext cx="1687706" cy="821177"/>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Haven't made time to meet with parents or prepare materials to share </a:t>
            </a:r>
          </a:p>
        </p:txBody>
      </p:sp>
      <p:sp>
        <p:nvSpPr>
          <p:cNvPr id="19" name="Rectangle 18"/>
          <p:cNvSpPr/>
          <p:nvPr/>
        </p:nvSpPr>
        <p:spPr>
          <a:xfrm>
            <a:off x="5412361" y="5353807"/>
            <a:ext cx="1991765" cy="60705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It is not something we usually plan for</a:t>
            </a:r>
          </a:p>
        </p:txBody>
      </p:sp>
      <p:sp>
        <p:nvSpPr>
          <p:cNvPr id="3" name="TextBox 2">
            <a:extLst>
              <a:ext uri="{FF2B5EF4-FFF2-40B4-BE49-F238E27FC236}">
                <a16:creationId xmlns:a16="http://schemas.microsoft.com/office/drawing/2014/main" id="{A8F7563D-7FC2-40D4-A3D9-8BDB6ACF17AC}"/>
              </a:ext>
            </a:extLst>
          </p:cNvPr>
          <p:cNvSpPr txBox="1"/>
          <p:nvPr/>
        </p:nvSpPr>
        <p:spPr>
          <a:xfrm>
            <a:off x="230819" y="970321"/>
            <a:ext cx="994299" cy="369332"/>
          </a:xfrm>
          <a:prstGeom prst="rect">
            <a:avLst/>
          </a:prstGeom>
          <a:noFill/>
        </p:spPr>
        <p:txBody>
          <a:bodyPr wrap="square" rtlCol="0">
            <a:spAutoFit/>
          </a:bodyPr>
          <a:lstStyle/>
          <a:p>
            <a:r>
              <a:rPr lang="en-US" dirty="0"/>
              <a:t>Problem</a:t>
            </a:r>
          </a:p>
        </p:txBody>
      </p:sp>
    </p:spTree>
    <p:extLst>
      <p:ext uri="{BB962C8B-B14F-4D97-AF65-F5344CB8AC3E}">
        <p14:creationId xmlns:p14="http://schemas.microsoft.com/office/powerpoint/2010/main" val="35632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500"/>
                            </p:stCondLst>
                            <p:childTnLst>
                              <p:par>
                                <p:cTn id="57" presetID="6" presetClass="emph" presetSubtype="0" fill="hold" grpId="1" nodeType="afterEffect">
                                  <p:stCondLst>
                                    <p:cond delay="0"/>
                                  </p:stCondLst>
                                  <p:childTnLst>
                                    <p:animScale>
                                      <p:cBhvr>
                                        <p:cTn id="58"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P spid="16" grpId="0" animBg="1"/>
      <p:bldP spid="17" grpId="0" animBg="1"/>
      <p:bldP spid="18" grpId="0" animBg="1"/>
      <p:bldP spid="19" grpId="0" animBg="1"/>
      <p:bldP spid="1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w: Bent 37">
            <a:extLst>
              <a:ext uri="{FF2B5EF4-FFF2-40B4-BE49-F238E27FC236}">
                <a16:creationId xmlns:a16="http://schemas.microsoft.com/office/drawing/2014/main" id="{A9C75A69-6580-427F-8970-DB4C789CF032}"/>
              </a:ext>
            </a:extLst>
          </p:cNvPr>
          <p:cNvSpPr/>
          <p:nvPr/>
        </p:nvSpPr>
        <p:spPr>
          <a:xfrm rot="4765905">
            <a:off x="2300422" y="829095"/>
            <a:ext cx="749963" cy="63705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7" name="Arrow: Bent 36">
            <a:extLst>
              <a:ext uri="{FF2B5EF4-FFF2-40B4-BE49-F238E27FC236}">
                <a16:creationId xmlns:a16="http://schemas.microsoft.com/office/drawing/2014/main" id="{DC0CDE63-64BA-416A-8D45-848B003658A7}"/>
              </a:ext>
            </a:extLst>
          </p:cNvPr>
          <p:cNvSpPr/>
          <p:nvPr/>
        </p:nvSpPr>
        <p:spPr>
          <a:xfrm rot="4765905">
            <a:off x="3247947" y="1822994"/>
            <a:ext cx="749963" cy="63705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t>13</a:t>
            </a:fld>
            <a:endParaRPr lang="en-US" dirty="0"/>
          </a:p>
        </p:txBody>
      </p:sp>
      <p:grpSp>
        <p:nvGrpSpPr>
          <p:cNvPr id="35" name="Group 34"/>
          <p:cNvGrpSpPr/>
          <p:nvPr/>
        </p:nvGrpSpPr>
        <p:grpSpPr>
          <a:xfrm>
            <a:off x="467886" y="592702"/>
            <a:ext cx="8179217" cy="5313909"/>
            <a:chOff x="158441" y="246147"/>
            <a:chExt cx="8455386" cy="6260629"/>
          </a:xfrm>
        </p:grpSpPr>
        <p:sp>
          <p:nvSpPr>
            <p:cNvPr id="32" name="Arrow: Bent 31"/>
            <p:cNvSpPr/>
            <p:nvPr/>
          </p:nvSpPr>
          <p:spPr>
            <a:xfrm rot="4765905">
              <a:off x="4129707" y="2795411"/>
              <a:ext cx="883576" cy="65856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3" name="Arrow: Bent 32"/>
            <p:cNvSpPr/>
            <p:nvPr/>
          </p:nvSpPr>
          <p:spPr>
            <a:xfrm rot="4765905">
              <a:off x="5270233" y="3737613"/>
              <a:ext cx="840425" cy="84446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4" name="Arrow: Bent 33"/>
            <p:cNvSpPr/>
            <p:nvPr/>
          </p:nvSpPr>
          <p:spPr>
            <a:xfrm rot="4765905">
              <a:off x="6455029" y="4921276"/>
              <a:ext cx="802787" cy="683517"/>
            </a:xfrm>
            <a:prstGeom prst="bentArrow">
              <a:avLst>
                <a:gd name="adj1" fmla="val 25000"/>
                <a:gd name="adj2" fmla="val 26970"/>
                <a:gd name="adj3" fmla="val 25000"/>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9" name="Group 8"/>
            <p:cNvGrpSpPr/>
            <p:nvPr/>
          </p:nvGrpSpPr>
          <p:grpSpPr>
            <a:xfrm>
              <a:off x="3997567" y="1409092"/>
              <a:ext cx="1356850" cy="784760"/>
              <a:chOff x="3978648" y="1781716"/>
              <a:chExt cx="1484671" cy="865238"/>
            </a:xfrm>
          </p:grpSpPr>
          <p:sp>
            <p:nvSpPr>
              <p:cNvPr id="7" name="Explosion: 8 Points 6"/>
              <p:cNvSpPr/>
              <p:nvPr/>
            </p:nvSpPr>
            <p:spPr>
              <a:xfrm>
                <a:off x="3978648" y="1781716"/>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4378602" y="2022995"/>
                <a:ext cx="924233" cy="441142"/>
              </a:xfrm>
              <a:prstGeom prst="rect">
                <a:avLst/>
              </a:prstGeom>
              <a:noFill/>
            </p:spPr>
            <p:txBody>
              <a:bodyPr wrap="square" rtlCol="0">
                <a:spAutoFit/>
              </a:bodyPr>
              <a:lstStyle/>
              <a:p>
                <a:r>
                  <a:rPr lang="en-US" sz="1350" dirty="0">
                    <a:solidFill>
                      <a:schemeClr val="bg1"/>
                    </a:solidFill>
                  </a:rPr>
                  <a:t>WHY?</a:t>
                </a:r>
              </a:p>
            </p:txBody>
          </p:sp>
        </p:grpSp>
        <p:grpSp>
          <p:nvGrpSpPr>
            <p:cNvPr id="10" name="Group 9"/>
            <p:cNvGrpSpPr/>
            <p:nvPr/>
          </p:nvGrpSpPr>
          <p:grpSpPr>
            <a:xfrm>
              <a:off x="2859179" y="515373"/>
              <a:ext cx="1317521" cy="759851"/>
              <a:chOff x="4572818" y="1634079"/>
              <a:chExt cx="1484671" cy="865238"/>
            </a:xfrm>
          </p:grpSpPr>
          <p:sp>
            <p:nvSpPr>
              <p:cNvPr id="11" name="Explosion: 8 Points 10"/>
              <p:cNvSpPr/>
              <p:nvPr/>
            </p:nvSpPr>
            <p:spPr>
              <a:xfrm>
                <a:off x="4572818" y="163407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947263" y="1840635"/>
                <a:ext cx="1110226" cy="402579"/>
              </a:xfrm>
              <a:prstGeom prst="rect">
                <a:avLst/>
              </a:prstGeom>
              <a:noFill/>
            </p:spPr>
            <p:txBody>
              <a:bodyPr wrap="square" rtlCol="0">
                <a:spAutoFit/>
              </a:bodyPr>
              <a:lstStyle/>
              <a:p>
                <a:r>
                  <a:rPr lang="en-US" sz="1350" dirty="0">
                    <a:solidFill>
                      <a:schemeClr val="bg1"/>
                    </a:solidFill>
                  </a:rPr>
                  <a:t>WHY?</a:t>
                </a:r>
              </a:p>
            </p:txBody>
          </p:sp>
        </p:grpSp>
        <p:grpSp>
          <p:nvGrpSpPr>
            <p:cNvPr id="13" name="Group 12"/>
            <p:cNvGrpSpPr/>
            <p:nvPr/>
          </p:nvGrpSpPr>
          <p:grpSpPr>
            <a:xfrm>
              <a:off x="5168119" y="2406713"/>
              <a:ext cx="1317783" cy="919011"/>
              <a:chOff x="4198373" y="1779639"/>
              <a:chExt cx="1484671" cy="998018"/>
            </a:xfrm>
          </p:grpSpPr>
          <p:sp>
            <p:nvSpPr>
              <p:cNvPr id="14" name="Explosion: 8 Points 13"/>
              <p:cNvSpPr/>
              <p:nvPr/>
            </p:nvSpPr>
            <p:spPr>
              <a:xfrm>
                <a:off x="4198373" y="1779639"/>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4522837" y="2042339"/>
                <a:ext cx="924234" cy="735318"/>
              </a:xfrm>
              <a:prstGeom prst="rect">
                <a:avLst/>
              </a:prstGeom>
              <a:noFill/>
            </p:spPr>
            <p:txBody>
              <a:bodyPr wrap="square" rtlCol="0">
                <a:spAutoFit/>
              </a:bodyPr>
              <a:lstStyle/>
              <a:p>
                <a:r>
                  <a:rPr lang="en-US" sz="1350" dirty="0">
                    <a:solidFill>
                      <a:schemeClr val="bg1"/>
                    </a:solidFill>
                  </a:rPr>
                  <a:t>WHY?</a:t>
                </a:r>
              </a:p>
            </p:txBody>
          </p:sp>
        </p:grpSp>
        <p:grpSp>
          <p:nvGrpSpPr>
            <p:cNvPr id="16" name="Group 15"/>
            <p:cNvGrpSpPr/>
            <p:nvPr/>
          </p:nvGrpSpPr>
          <p:grpSpPr>
            <a:xfrm>
              <a:off x="6212410" y="3496279"/>
              <a:ext cx="1288022" cy="902123"/>
              <a:chOff x="4308091" y="1834770"/>
              <a:chExt cx="1484671" cy="976687"/>
            </a:xfrm>
          </p:grpSpPr>
          <p:sp>
            <p:nvSpPr>
              <p:cNvPr id="17" name="Explosion: 8 Points 16"/>
              <p:cNvSpPr/>
              <p:nvPr/>
            </p:nvSpPr>
            <p:spPr>
              <a:xfrm>
                <a:off x="4308091" y="1834770"/>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679981" y="2078384"/>
                <a:ext cx="924233" cy="733073"/>
              </a:xfrm>
              <a:prstGeom prst="rect">
                <a:avLst/>
              </a:prstGeom>
              <a:noFill/>
            </p:spPr>
            <p:txBody>
              <a:bodyPr wrap="square" rtlCol="0">
                <a:spAutoFit/>
              </a:bodyPr>
              <a:lstStyle/>
              <a:p>
                <a:r>
                  <a:rPr lang="en-US" sz="1350" dirty="0">
                    <a:solidFill>
                      <a:schemeClr val="bg1"/>
                    </a:solidFill>
                  </a:rPr>
                  <a:t>WHY?</a:t>
                </a:r>
              </a:p>
            </p:txBody>
          </p:sp>
        </p:grpSp>
        <p:grpSp>
          <p:nvGrpSpPr>
            <p:cNvPr id="19" name="Group 18"/>
            <p:cNvGrpSpPr/>
            <p:nvPr/>
          </p:nvGrpSpPr>
          <p:grpSpPr>
            <a:xfrm>
              <a:off x="7256980" y="4676900"/>
              <a:ext cx="1356847" cy="816077"/>
              <a:chOff x="4360603" y="1797038"/>
              <a:chExt cx="1484671" cy="865238"/>
            </a:xfrm>
          </p:grpSpPr>
          <p:sp>
            <p:nvSpPr>
              <p:cNvPr id="20" name="Explosion: 8 Points 19"/>
              <p:cNvSpPr/>
              <p:nvPr/>
            </p:nvSpPr>
            <p:spPr>
              <a:xfrm>
                <a:off x="4360603" y="1797038"/>
                <a:ext cx="1484671" cy="8652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4775072" y="2017550"/>
                <a:ext cx="924233" cy="424212"/>
              </a:xfrm>
              <a:prstGeom prst="rect">
                <a:avLst/>
              </a:prstGeom>
              <a:noFill/>
            </p:spPr>
            <p:txBody>
              <a:bodyPr wrap="square" rtlCol="0">
                <a:spAutoFit/>
              </a:bodyPr>
              <a:lstStyle/>
              <a:p>
                <a:r>
                  <a:rPr lang="en-US" sz="1350" dirty="0">
                    <a:solidFill>
                      <a:schemeClr val="bg1"/>
                    </a:solidFill>
                  </a:rPr>
                  <a:t>WHY?</a:t>
                </a:r>
              </a:p>
            </p:txBody>
          </p:sp>
        </p:grpSp>
        <p:sp>
          <p:nvSpPr>
            <p:cNvPr id="22" name="Rectangle 21"/>
            <p:cNvSpPr/>
            <p:nvPr/>
          </p:nvSpPr>
          <p:spPr>
            <a:xfrm>
              <a:off x="158441" y="246147"/>
              <a:ext cx="2013585" cy="901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350" dirty="0"/>
                <a:t>Black SWD are OSS 4 X  rate of  black students in general </a:t>
              </a:r>
              <a:r>
                <a:rPr lang="en-US" sz="1350" dirty="0" err="1"/>
                <a:t>ed</a:t>
              </a:r>
              <a:endParaRPr lang="en-US" sz="1350" dirty="0"/>
            </a:p>
          </p:txBody>
        </p:sp>
        <p:sp>
          <p:nvSpPr>
            <p:cNvPr id="23" name="Rectangle 22"/>
            <p:cNvSpPr/>
            <p:nvPr/>
          </p:nvSpPr>
          <p:spPr>
            <a:xfrm>
              <a:off x="998852" y="1403055"/>
              <a:ext cx="2093696" cy="1027557"/>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Most common infraction is  disrespect</a:t>
              </a:r>
            </a:p>
          </p:txBody>
        </p:sp>
        <p:sp>
          <p:nvSpPr>
            <p:cNvPr id="24" name="Rectangle 23"/>
            <p:cNvSpPr/>
            <p:nvPr/>
          </p:nvSpPr>
          <p:spPr>
            <a:xfrm>
              <a:off x="2138803" y="2548587"/>
              <a:ext cx="2126565" cy="947977"/>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The students don't really care if they get in trouble</a:t>
              </a:r>
            </a:p>
          </p:txBody>
        </p:sp>
        <p:sp>
          <p:nvSpPr>
            <p:cNvPr id="25" name="Rectangle 24"/>
            <p:cNvSpPr/>
            <p:nvPr/>
          </p:nvSpPr>
          <p:spPr>
            <a:xfrm>
              <a:off x="2790037" y="3594325"/>
              <a:ext cx="2564381" cy="88719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They want out of class</a:t>
              </a:r>
            </a:p>
          </p:txBody>
        </p:sp>
        <p:sp>
          <p:nvSpPr>
            <p:cNvPr id="26" name="Rectangle 25"/>
            <p:cNvSpPr/>
            <p:nvPr/>
          </p:nvSpPr>
          <p:spPr>
            <a:xfrm>
              <a:off x="4785419" y="4584547"/>
              <a:ext cx="1808507" cy="843521"/>
            </a:xfrm>
            <a:prstGeom prst="rect">
              <a:avLst/>
            </a:prstGeom>
            <a:solidFill>
              <a:schemeClr val="tx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350" dirty="0"/>
                <a:t>They  are behind in the work</a:t>
              </a:r>
            </a:p>
          </p:txBody>
        </p:sp>
        <p:sp>
          <p:nvSpPr>
            <p:cNvPr id="27" name="Rectangle 26"/>
            <p:cNvSpPr/>
            <p:nvPr/>
          </p:nvSpPr>
          <p:spPr>
            <a:xfrm>
              <a:off x="5339086" y="5702710"/>
              <a:ext cx="2488491" cy="80406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They have not had instruction that meets their needs</a:t>
              </a:r>
            </a:p>
          </p:txBody>
        </p:sp>
      </p:grpSp>
    </p:spTree>
    <p:extLst>
      <p:ext uri="{BB962C8B-B14F-4D97-AF65-F5344CB8AC3E}">
        <p14:creationId xmlns:p14="http://schemas.microsoft.com/office/powerpoint/2010/main" val="324538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3FB7-B69F-4228-93A7-E50FA30CD35B}"/>
              </a:ext>
            </a:extLst>
          </p:cNvPr>
          <p:cNvSpPr>
            <a:spLocks noGrp="1"/>
          </p:cNvSpPr>
          <p:nvPr>
            <p:ph type="title"/>
          </p:nvPr>
        </p:nvSpPr>
        <p:spPr/>
        <p:txBody>
          <a:bodyPr/>
          <a:lstStyle/>
          <a:p>
            <a:r>
              <a:rPr lang="en-US" dirty="0"/>
              <a:t>Data mining – observations/reactions</a:t>
            </a:r>
          </a:p>
        </p:txBody>
      </p:sp>
      <p:sp>
        <p:nvSpPr>
          <p:cNvPr id="3" name="Content Placeholder 2">
            <a:extLst>
              <a:ext uri="{FF2B5EF4-FFF2-40B4-BE49-F238E27FC236}">
                <a16:creationId xmlns:a16="http://schemas.microsoft.com/office/drawing/2014/main" id="{31529A20-28CE-4095-A6AA-73DD8205A251}"/>
              </a:ext>
            </a:extLst>
          </p:cNvPr>
          <p:cNvSpPr>
            <a:spLocks noGrp="1"/>
          </p:cNvSpPr>
          <p:nvPr>
            <p:ph idx="1"/>
          </p:nvPr>
        </p:nvSpPr>
        <p:spPr/>
        <p:txBody>
          <a:bodyPr/>
          <a:lstStyle/>
          <a:p>
            <a:r>
              <a:rPr lang="en-US" dirty="0"/>
              <a:t>Start with your profile and react to it</a:t>
            </a:r>
          </a:p>
          <a:p>
            <a:pPr lvl="1"/>
            <a:r>
              <a:rPr lang="en-US" dirty="0"/>
              <a:t>What are the red areas?</a:t>
            </a:r>
          </a:p>
          <a:p>
            <a:pPr lvl="1"/>
            <a:r>
              <a:rPr lang="en-US" dirty="0"/>
              <a:t>What are your initial thoughts or reactions?</a:t>
            </a:r>
          </a:p>
          <a:p>
            <a:pPr lvl="1"/>
            <a:r>
              <a:rPr lang="en-US" dirty="0"/>
              <a:t>What do you know about the data?</a:t>
            </a:r>
          </a:p>
          <a:p>
            <a:pPr lvl="1"/>
            <a:r>
              <a:rPr lang="en-US" dirty="0"/>
              <a:t>Is it a change or a trend?</a:t>
            </a:r>
          </a:p>
          <a:p>
            <a:pPr lvl="1"/>
            <a:r>
              <a:rPr lang="en-US" dirty="0"/>
              <a:t>Does the data surprise you?</a:t>
            </a:r>
          </a:p>
          <a:p>
            <a:pPr lvl="1"/>
            <a:r>
              <a:rPr lang="en-US" dirty="0"/>
              <a:t>What do you want to know?</a:t>
            </a:r>
          </a:p>
        </p:txBody>
      </p:sp>
    </p:spTree>
    <p:extLst>
      <p:ext uri="{BB962C8B-B14F-4D97-AF65-F5344CB8AC3E}">
        <p14:creationId xmlns:p14="http://schemas.microsoft.com/office/powerpoint/2010/main" val="351290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0387-0AAE-4FAB-8927-C40C77671F11}"/>
              </a:ext>
            </a:extLst>
          </p:cNvPr>
          <p:cNvSpPr>
            <a:spLocks noGrp="1"/>
          </p:cNvSpPr>
          <p:nvPr>
            <p:ph type="title"/>
          </p:nvPr>
        </p:nvSpPr>
        <p:spPr/>
        <p:txBody>
          <a:bodyPr/>
          <a:lstStyle/>
          <a:p>
            <a:r>
              <a:rPr lang="en-US" dirty="0"/>
              <a:t>Data mining - interpretations</a:t>
            </a:r>
          </a:p>
        </p:txBody>
      </p:sp>
      <p:sp>
        <p:nvSpPr>
          <p:cNvPr id="3" name="Content Placeholder 2">
            <a:extLst>
              <a:ext uri="{FF2B5EF4-FFF2-40B4-BE49-F238E27FC236}">
                <a16:creationId xmlns:a16="http://schemas.microsoft.com/office/drawing/2014/main" id="{FD831880-723D-46E5-A870-27C18AAEE07C}"/>
              </a:ext>
            </a:extLst>
          </p:cNvPr>
          <p:cNvSpPr>
            <a:spLocks noGrp="1"/>
          </p:cNvSpPr>
          <p:nvPr>
            <p:ph idx="1"/>
          </p:nvPr>
        </p:nvSpPr>
        <p:spPr/>
        <p:txBody>
          <a:bodyPr/>
          <a:lstStyle/>
          <a:p>
            <a:r>
              <a:rPr lang="en-US" dirty="0"/>
              <a:t>Interpreting the data?</a:t>
            </a:r>
          </a:p>
          <a:p>
            <a:pPr lvl="1"/>
            <a:r>
              <a:rPr lang="en-US" dirty="0"/>
              <a:t>What does the data tell you?</a:t>
            </a:r>
          </a:p>
          <a:p>
            <a:pPr lvl="1"/>
            <a:r>
              <a:rPr lang="en-US" dirty="0"/>
              <a:t>What thoughts or assumptions do these data confirm?</a:t>
            </a:r>
          </a:p>
          <a:p>
            <a:pPr lvl="1"/>
            <a:r>
              <a:rPr lang="en-US" dirty="0"/>
              <a:t>What are the limitations to your conclusions?</a:t>
            </a:r>
          </a:p>
          <a:p>
            <a:pPr lvl="1"/>
            <a:r>
              <a:rPr lang="en-US" dirty="0"/>
              <a:t>What are your next questions?</a:t>
            </a:r>
          </a:p>
          <a:p>
            <a:pPr lvl="1"/>
            <a:r>
              <a:rPr lang="en-US" dirty="0"/>
              <a:t>What further data do you want to see?</a:t>
            </a:r>
          </a:p>
        </p:txBody>
      </p:sp>
    </p:spTree>
    <p:extLst>
      <p:ext uri="{BB962C8B-B14F-4D97-AF65-F5344CB8AC3E}">
        <p14:creationId xmlns:p14="http://schemas.microsoft.com/office/powerpoint/2010/main" val="108540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D024-ED8E-42EB-A0D2-83A5518B617C}"/>
              </a:ext>
            </a:extLst>
          </p:cNvPr>
          <p:cNvSpPr>
            <a:spLocks noGrp="1"/>
          </p:cNvSpPr>
          <p:nvPr>
            <p:ph type="title"/>
          </p:nvPr>
        </p:nvSpPr>
        <p:spPr/>
        <p:txBody>
          <a:bodyPr/>
          <a:lstStyle/>
          <a:p>
            <a:r>
              <a:rPr lang="en-US" dirty="0"/>
              <a:t>Data mining - Implications</a:t>
            </a:r>
          </a:p>
        </p:txBody>
      </p:sp>
      <p:sp>
        <p:nvSpPr>
          <p:cNvPr id="3" name="Content Placeholder 2">
            <a:extLst>
              <a:ext uri="{FF2B5EF4-FFF2-40B4-BE49-F238E27FC236}">
                <a16:creationId xmlns:a16="http://schemas.microsoft.com/office/drawing/2014/main" id="{96972343-58B6-452F-9B26-981AEA064121}"/>
              </a:ext>
            </a:extLst>
          </p:cNvPr>
          <p:cNvSpPr>
            <a:spLocks noGrp="1"/>
          </p:cNvSpPr>
          <p:nvPr>
            <p:ph idx="1"/>
          </p:nvPr>
        </p:nvSpPr>
        <p:spPr/>
        <p:txBody>
          <a:bodyPr/>
          <a:lstStyle/>
          <a:p>
            <a:r>
              <a:rPr lang="en-US" dirty="0"/>
              <a:t>What are the implications?</a:t>
            </a:r>
          </a:p>
          <a:p>
            <a:r>
              <a:rPr lang="en-US" dirty="0"/>
              <a:t>Why does this matter?</a:t>
            </a:r>
          </a:p>
          <a:p>
            <a:r>
              <a:rPr lang="en-US" dirty="0"/>
              <a:t>What is/are the root cause(s), do we know yet?</a:t>
            </a:r>
          </a:p>
          <a:p>
            <a:r>
              <a:rPr lang="en-US" dirty="0"/>
              <a:t>What do we still need to find out? Do we have enough data/information to move forward?</a:t>
            </a:r>
          </a:p>
          <a:p>
            <a:endParaRPr lang="en-US" dirty="0"/>
          </a:p>
        </p:txBody>
      </p:sp>
    </p:spTree>
    <p:extLst>
      <p:ext uri="{BB962C8B-B14F-4D97-AF65-F5344CB8AC3E}">
        <p14:creationId xmlns:p14="http://schemas.microsoft.com/office/powerpoint/2010/main" val="90935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Addressing Success Gaps in Arkansas</a:t>
            </a:r>
          </a:p>
        </p:txBody>
      </p:sp>
      <p:sp>
        <p:nvSpPr>
          <p:cNvPr id="3" name="Subtitle 2"/>
          <p:cNvSpPr>
            <a:spLocks noGrp="1"/>
          </p:cNvSpPr>
          <p:nvPr>
            <p:ph type="subTitle" idx="1"/>
          </p:nvPr>
        </p:nvSpPr>
        <p:spPr/>
        <p:txBody>
          <a:bodyPr/>
          <a:lstStyle/>
          <a:p>
            <a:r>
              <a:rPr lang="en-US" dirty="0"/>
              <a:t>Thinking about Equity, Inclusion and Opportunity</a:t>
            </a:r>
          </a:p>
        </p:txBody>
      </p:sp>
      <p:sp>
        <p:nvSpPr>
          <p:cNvPr id="9" name="Text Placeholder 8"/>
          <p:cNvSpPr>
            <a:spLocks noGrp="1"/>
          </p:cNvSpPr>
          <p:nvPr>
            <p:ph type="body" sz="quarter" idx="14"/>
          </p:nvPr>
        </p:nvSpPr>
        <p:spPr/>
        <p:txBody>
          <a:bodyPr/>
          <a:lstStyle/>
          <a:p>
            <a:r>
              <a:rPr lang="en-US" dirty="0"/>
              <a:t>Nancy O’Hara</a:t>
            </a:r>
          </a:p>
          <a:p>
            <a:r>
              <a:rPr lang="en-US" dirty="0"/>
              <a:t>Terry Long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Norms</a:t>
            </a:r>
          </a:p>
        </p:txBody>
      </p:sp>
      <p:grpSp>
        <p:nvGrpSpPr>
          <p:cNvPr id="4" name="Group 3"/>
          <p:cNvGrpSpPr/>
          <p:nvPr/>
        </p:nvGrpSpPr>
        <p:grpSpPr>
          <a:xfrm rot="21374897">
            <a:off x="5238420" y="-109607"/>
            <a:ext cx="3457790" cy="2112290"/>
            <a:chOff x="5095875" y="3918826"/>
            <a:chExt cx="3695111" cy="2394258"/>
          </a:xfrm>
        </p:grpSpPr>
        <p:pic>
          <p:nvPicPr>
            <p:cNvPr id="2053" name="Picture 5" descr="C:\Users\Nancy O'Hara\AppData\Local\Microsoft\Windows\Temporary Internet Files\Content.IE5\SX6C1N55\MC9000788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75" y="4343400"/>
              <a:ext cx="3695111" cy="19696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Nancy O'Hara\AppData\Local\Microsoft\Windows\Temporary Internet Files\Content.IE5\CS4NR2K9\MC9004325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180" y="3918826"/>
              <a:ext cx="1998650" cy="196968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Content Placeholder 4"/>
          <p:cNvGraphicFramePr>
            <a:graphicFrameLocks noGrp="1"/>
          </p:cNvGraphicFramePr>
          <p:nvPr>
            <p:ph idx="1"/>
            <p:extLst>
              <p:ext uri="{D42A27DB-BD31-4B8C-83A1-F6EECF244321}">
                <p14:modId xmlns:p14="http://schemas.microsoft.com/office/powerpoint/2010/main" val="1141507979"/>
              </p:ext>
            </p:extLst>
          </p:nvPr>
        </p:nvGraphicFramePr>
        <p:xfrm>
          <a:off x="447675" y="1697754"/>
          <a:ext cx="8229600" cy="4588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035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1119673"/>
          </a:xfrm>
        </p:spPr>
        <p:txBody>
          <a:bodyPr/>
          <a:lstStyle/>
          <a:p>
            <a:r>
              <a:rPr lang="en-US" dirty="0"/>
              <a:t>Team Work</a:t>
            </a:r>
          </a:p>
        </p:txBody>
      </p:sp>
      <p:pic>
        <p:nvPicPr>
          <p:cNvPr id="5122" name="Picture 2" descr="C:\Users\Nancy O'Hara\AppData\Local\Microsoft\Windows\Temporary Internet Files\Content.IE5\X349AW7R\MC90017435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2081" y="317940"/>
            <a:ext cx="3143806" cy="26967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417901"/>
            <a:ext cx="8229600" cy="4763326"/>
          </a:xfrm>
        </p:spPr>
        <p:txBody>
          <a:bodyPr>
            <a:normAutofit/>
          </a:bodyPr>
          <a:lstStyle/>
          <a:p>
            <a:r>
              <a:rPr lang="en-US" dirty="0"/>
              <a:t>What is the story of  </a:t>
            </a:r>
            <a:r>
              <a:rPr lang="en-US" i="1" dirty="0"/>
              <a:t>disproportionality</a:t>
            </a:r>
            <a:r>
              <a:rPr lang="en-US" dirty="0"/>
              <a:t> in your district?</a:t>
            </a:r>
          </a:p>
          <a:p>
            <a:pPr lvl="1"/>
            <a:r>
              <a:rPr lang="en-US" dirty="0"/>
              <a:t>What was your area of disproportionality?</a:t>
            </a:r>
          </a:p>
          <a:p>
            <a:pPr lvl="1"/>
            <a:r>
              <a:rPr lang="en-US" dirty="0"/>
              <a:t>What does your data tell you?  What were your root causes?</a:t>
            </a:r>
          </a:p>
          <a:p>
            <a:pPr lvl="1"/>
            <a:r>
              <a:rPr lang="en-US" dirty="0"/>
              <a:t>What was your plan for last year?  How did it go?</a:t>
            </a:r>
          </a:p>
          <a:p>
            <a:r>
              <a:rPr lang="en-US" dirty="0"/>
              <a:t>Prepare three to five bullets to tell your story to the other teams</a:t>
            </a:r>
          </a:p>
          <a:p>
            <a:pPr lvl="1"/>
            <a:r>
              <a:rPr lang="en-US" dirty="0"/>
              <a:t>Consider the “good, the bad and the ugly”!</a:t>
            </a:r>
          </a:p>
        </p:txBody>
      </p:sp>
    </p:spTree>
    <p:extLst>
      <p:ext uri="{BB962C8B-B14F-4D97-AF65-F5344CB8AC3E}">
        <p14:creationId xmlns:p14="http://schemas.microsoft.com/office/powerpoint/2010/main" val="427947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59F8-7993-4E42-ABD5-7C17831EBE4B}"/>
              </a:ext>
            </a:extLst>
          </p:cNvPr>
          <p:cNvSpPr>
            <a:spLocks noGrp="1"/>
          </p:cNvSpPr>
          <p:nvPr>
            <p:ph type="title"/>
          </p:nvPr>
        </p:nvSpPr>
        <p:spPr/>
        <p:txBody>
          <a:bodyPr/>
          <a:lstStyle/>
          <a:p>
            <a:r>
              <a:rPr lang="en-US" dirty="0"/>
              <a:t>Why root cause?</a:t>
            </a:r>
          </a:p>
        </p:txBody>
      </p:sp>
      <p:sp>
        <p:nvSpPr>
          <p:cNvPr id="3" name="Content Placeholder 2">
            <a:extLst>
              <a:ext uri="{FF2B5EF4-FFF2-40B4-BE49-F238E27FC236}">
                <a16:creationId xmlns:a16="http://schemas.microsoft.com/office/drawing/2014/main" id="{ACE7B851-568E-4831-979E-F46EFB3F1581}"/>
              </a:ext>
            </a:extLst>
          </p:cNvPr>
          <p:cNvSpPr>
            <a:spLocks noGrp="1"/>
          </p:cNvSpPr>
          <p:nvPr>
            <p:ph idx="1"/>
          </p:nvPr>
        </p:nvSpPr>
        <p:spPr>
          <a:xfrm>
            <a:off x="457200" y="1537462"/>
            <a:ext cx="4718482" cy="4588701"/>
          </a:xfrm>
        </p:spPr>
        <p:txBody>
          <a:bodyPr/>
          <a:lstStyle/>
          <a:p>
            <a:r>
              <a:rPr lang="en-US" dirty="0"/>
              <a:t>In education, we often identify the problem (symptom) and jump to the solution</a:t>
            </a:r>
          </a:p>
          <a:p>
            <a:r>
              <a:rPr lang="en-US" dirty="0"/>
              <a:t>Then we wonder why the solution failed!</a:t>
            </a:r>
          </a:p>
        </p:txBody>
      </p:sp>
      <p:sp>
        <p:nvSpPr>
          <p:cNvPr id="6" name="TextBox 5">
            <a:extLst>
              <a:ext uri="{FF2B5EF4-FFF2-40B4-BE49-F238E27FC236}">
                <a16:creationId xmlns:a16="http://schemas.microsoft.com/office/drawing/2014/main" id="{8D84017E-65A6-4A18-9130-DA3B3D75C450}"/>
              </a:ext>
            </a:extLst>
          </p:cNvPr>
          <p:cNvSpPr txBox="1"/>
          <p:nvPr/>
        </p:nvSpPr>
        <p:spPr>
          <a:xfrm>
            <a:off x="2284829" y="6221207"/>
            <a:ext cx="3192694" cy="230832"/>
          </a:xfrm>
          <a:prstGeom prst="rect">
            <a:avLst/>
          </a:prstGeom>
          <a:noFill/>
        </p:spPr>
        <p:txBody>
          <a:bodyPr wrap="square" rtlCol="0">
            <a:spAutoFit/>
          </a:bodyPr>
          <a:lstStyle/>
          <a:p>
            <a:r>
              <a:rPr lang="en-US" sz="900">
                <a:hlinkClick r:id="rId2" tooltip="http://thecollaboratory.wikidot.com/philosophy-of-thought-and-logic-2009-2010"/>
              </a:rPr>
              <a:t>This Photo</a:t>
            </a:r>
            <a:r>
              <a:rPr lang="en-US" sz="900"/>
              <a:t> by Unknown Author is licensed under </a:t>
            </a:r>
            <a:r>
              <a:rPr lang="en-US" sz="900">
                <a:hlinkClick r:id="rId3" tooltip="https://creativecommons.org/licenses/by-sa/3.0/"/>
              </a:rPr>
              <a:t>CC BY-SA</a:t>
            </a:r>
            <a:endParaRPr lang="en-US" sz="900"/>
          </a:p>
        </p:txBody>
      </p:sp>
      <p:pic>
        <p:nvPicPr>
          <p:cNvPr id="8" name="Picture 7">
            <a:extLst>
              <a:ext uri="{FF2B5EF4-FFF2-40B4-BE49-F238E27FC236}">
                <a16:creationId xmlns:a16="http://schemas.microsoft.com/office/drawing/2014/main" id="{BFD851C5-8F3E-4AF2-B5D9-1C608FCDDFBA}"/>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5272279" y="1146597"/>
            <a:ext cx="3118778" cy="4223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474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789"/>
            <a:ext cx="8229600" cy="1119673"/>
          </a:xfrm>
        </p:spPr>
        <p:txBody>
          <a:bodyPr>
            <a:noAutofit/>
          </a:bodyPr>
          <a:lstStyle/>
          <a:p>
            <a:r>
              <a:rPr lang="en-US" sz="3600" dirty="0"/>
              <a:t>Why Equity, Inclusion and Opportunity:  Addressing Success Gaps?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653305"/>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108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Is educational equity really an issue</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275327"/>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22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5511811"/>
              </p:ext>
            </p:extLst>
          </p:nvPr>
        </p:nvGraphicFramePr>
        <p:xfrm>
          <a:off x="914400" y="1317486"/>
          <a:ext cx="7238999" cy="432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0" y="609600"/>
            <a:ext cx="5600700" cy="707886"/>
          </a:xfrm>
          <a:prstGeom prst="rect">
            <a:avLst/>
          </a:prstGeom>
          <a:noFill/>
        </p:spPr>
        <p:txBody>
          <a:bodyPr wrap="square" rtlCol="0">
            <a:spAutoFit/>
          </a:bodyPr>
          <a:lstStyle/>
          <a:p>
            <a:r>
              <a:rPr lang="en-US" sz="4000" b="1" dirty="0"/>
              <a:t>Discipline</a:t>
            </a:r>
          </a:p>
        </p:txBody>
      </p:sp>
      <p:sp>
        <p:nvSpPr>
          <p:cNvPr id="5" name="TextBox 4"/>
          <p:cNvSpPr txBox="1"/>
          <p:nvPr/>
        </p:nvSpPr>
        <p:spPr>
          <a:xfrm>
            <a:off x="945932" y="5964663"/>
            <a:ext cx="5943600" cy="438582"/>
          </a:xfrm>
          <a:prstGeom prst="rect">
            <a:avLst/>
          </a:prstGeom>
          <a:noFill/>
        </p:spPr>
        <p:txBody>
          <a:bodyPr wrap="square" rtlCol="0">
            <a:spAutoFit/>
          </a:bodyPr>
          <a:lstStyle/>
          <a:p>
            <a:r>
              <a:rPr lang="en-US" sz="900" b="1" dirty="0">
                <a:solidFill>
                  <a:srgbClr val="0C395A"/>
                </a:solidFill>
                <a:latin typeface="Corbel"/>
              </a:rPr>
              <a:t>SOURCE: 2014-2015 OSEP Discipline and Child Count and Educational Environment Part B State Level Data Files</a:t>
            </a:r>
            <a:endParaRPr lang="en-US" sz="900" dirty="0">
              <a:solidFill>
                <a:srgbClr val="0C395A"/>
              </a:solidFill>
              <a:latin typeface="Corbel"/>
            </a:endParaRPr>
          </a:p>
          <a:p>
            <a:endParaRPr lang="en-US" sz="1350" dirty="0">
              <a:solidFill>
                <a:srgbClr val="0C395A"/>
              </a:solidFill>
              <a:latin typeface="Corbel"/>
            </a:endParaRPr>
          </a:p>
        </p:txBody>
      </p:sp>
    </p:spTree>
    <p:extLst>
      <p:ext uri="{BB962C8B-B14F-4D97-AF65-F5344CB8AC3E}">
        <p14:creationId xmlns:p14="http://schemas.microsoft.com/office/powerpoint/2010/main" val="11338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3CDBE4A-3DAB-410F-8881-483F2EF168C4}"/>
              </a:ext>
            </a:extLst>
          </p:cNvPr>
          <p:cNvGraphicFramePr>
            <a:graphicFrameLocks noGrp="1"/>
          </p:cNvGraphicFramePr>
          <p:nvPr>
            <p:extLst>
              <p:ext uri="{D42A27DB-BD31-4B8C-83A1-F6EECF244321}">
                <p14:modId xmlns:p14="http://schemas.microsoft.com/office/powerpoint/2010/main" val="3958553898"/>
              </p:ext>
            </p:extLst>
          </p:nvPr>
        </p:nvGraphicFramePr>
        <p:xfrm>
          <a:off x="529771" y="319315"/>
          <a:ext cx="8084457" cy="5950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168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743"/>
            <a:ext cx="8229600" cy="653143"/>
          </a:xfrm>
        </p:spPr>
        <p:txBody>
          <a:bodyPr/>
          <a:lstStyle/>
          <a:p>
            <a:r>
              <a:rPr lang="en-US" dirty="0"/>
              <a:t>2013-14 CRDC: Preschool Discipline</a:t>
            </a:r>
          </a:p>
        </p:txBody>
      </p:sp>
      <p:sp>
        <p:nvSpPr>
          <p:cNvPr id="3" name="Content Placeholder 2"/>
          <p:cNvSpPr>
            <a:spLocks noGrp="1"/>
          </p:cNvSpPr>
          <p:nvPr>
            <p:ph idx="1"/>
          </p:nvPr>
        </p:nvSpPr>
        <p:spPr>
          <a:xfrm>
            <a:off x="457200" y="1009404"/>
            <a:ext cx="8229600" cy="5116760"/>
          </a:xfrm>
        </p:spPr>
        <p:txBody>
          <a:bodyPr>
            <a:normAutofit fontScale="92500" lnSpcReduction="20000"/>
          </a:bodyPr>
          <a:lstStyle/>
          <a:p>
            <a:r>
              <a:rPr lang="en-US" dirty="0"/>
              <a:t>Black preschool children are </a:t>
            </a:r>
            <a:r>
              <a:rPr lang="en-US" u="sng" dirty="0"/>
              <a:t>3.6 times as likely </a:t>
            </a:r>
            <a:r>
              <a:rPr lang="en-US" dirty="0"/>
              <a:t>to receive one or more out-of-school suspensions as white preschool children.</a:t>
            </a:r>
          </a:p>
          <a:p>
            <a:pPr lvl="1"/>
            <a:r>
              <a:rPr lang="en-US" dirty="0"/>
              <a:t> Black children represent 19%  of preschool enrollment, but 47%  of  preschool children receiving one or more out-of-school suspensions;  </a:t>
            </a:r>
          </a:p>
          <a:p>
            <a:pPr lvl="1"/>
            <a:r>
              <a:rPr lang="en-US" dirty="0"/>
              <a:t>in comparison, white children represent 41%  of preschool enrollment, but 28% of preschool children receiving one or more out-of-school suspensions. </a:t>
            </a:r>
          </a:p>
          <a:p>
            <a:pPr lvl="1"/>
            <a:r>
              <a:rPr lang="en-US" dirty="0"/>
              <a:t>Children with disabilities served by the Individuals with Disabilities Education Act (IDEA) represent 20% of preschool enrollment, but 15% of preschool children receiving one or more out-of-school suspensions.</a:t>
            </a:r>
          </a:p>
          <a:p>
            <a:pPr lvl="1"/>
            <a:endParaRPr lang="en-US" dirty="0"/>
          </a:p>
          <a:p>
            <a:pPr lvl="1"/>
            <a:endParaRPr lang="en-US" dirty="0"/>
          </a:p>
        </p:txBody>
      </p:sp>
    </p:spTree>
    <p:extLst>
      <p:ext uri="{BB962C8B-B14F-4D97-AF65-F5344CB8AC3E}">
        <p14:creationId xmlns:p14="http://schemas.microsoft.com/office/powerpoint/2010/main" val="224929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0962A9-73BA-4CB1-86EE-A4567E35D7F1}"/>
              </a:ext>
            </a:extLst>
          </p:cNvPr>
          <p:cNvSpPr>
            <a:spLocks noGrp="1"/>
          </p:cNvSpPr>
          <p:nvPr>
            <p:ph type="title"/>
          </p:nvPr>
        </p:nvSpPr>
        <p:spPr>
          <a:xfrm>
            <a:off x="1484219" y="423922"/>
            <a:ext cx="6175562" cy="627110"/>
          </a:xfrm>
        </p:spPr>
        <p:txBody>
          <a:bodyPr anchor="t">
            <a:normAutofit/>
          </a:bodyPr>
          <a:lstStyle/>
          <a:p>
            <a:r>
              <a:rPr lang="en-US" sz="2400" dirty="0">
                <a:latin typeface="+mn-lt"/>
                <a:cs typeface="Calibri" panose="020F0502020204030204" pitchFamily="34" charset="0"/>
              </a:rPr>
              <a:t>Arkansas – IDEA Discipline Data 2015-2016</a:t>
            </a:r>
          </a:p>
        </p:txBody>
      </p:sp>
      <p:graphicFrame>
        <p:nvGraphicFramePr>
          <p:cNvPr id="4" name="Content Placeholder 3">
            <a:extLst>
              <a:ext uri="{FF2B5EF4-FFF2-40B4-BE49-F238E27FC236}">
                <a16:creationId xmlns:a16="http://schemas.microsoft.com/office/drawing/2014/main" id="{84D2D013-DB8B-4E70-9BC8-BED661BD8F72}"/>
              </a:ext>
            </a:extLst>
          </p:cNvPr>
          <p:cNvGraphicFramePr>
            <a:graphicFrameLocks noGrp="1"/>
          </p:cNvGraphicFramePr>
          <p:nvPr>
            <p:ph idx="1"/>
            <p:extLst>
              <p:ext uri="{D42A27DB-BD31-4B8C-83A1-F6EECF244321}">
                <p14:modId xmlns:p14="http://schemas.microsoft.com/office/powerpoint/2010/main" val="3077940604"/>
              </p:ext>
            </p:extLst>
          </p:nvPr>
        </p:nvGraphicFramePr>
        <p:xfrm>
          <a:off x="315685" y="1051032"/>
          <a:ext cx="8512629" cy="4957876"/>
        </p:xfrm>
        <a:graphic>
          <a:graphicData uri="http://schemas.openxmlformats.org/drawingml/2006/table">
            <a:tbl>
              <a:tblPr firstRow="1" bandRow="1">
                <a:tableStyleId>{5C22544A-7EE6-4342-B048-85BDC9FD1C3A}</a:tableStyleId>
              </a:tblPr>
              <a:tblGrid>
                <a:gridCol w="2784996">
                  <a:extLst>
                    <a:ext uri="{9D8B030D-6E8A-4147-A177-3AD203B41FA5}">
                      <a16:colId xmlns:a16="http://schemas.microsoft.com/office/drawing/2014/main" val="3968886531"/>
                    </a:ext>
                  </a:extLst>
                </a:gridCol>
                <a:gridCol w="1921723">
                  <a:extLst>
                    <a:ext uri="{9D8B030D-6E8A-4147-A177-3AD203B41FA5}">
                      <a16:colId xmlns:a16="http://schemas.microsoft.com/office/drawing/2014/main" val="2050575440"/>
                    </a:ext>
                  </a:extLst>
                </a:gridCol>
                <a:gridCol w="2071856">
                  <a:extLst>
                    <a:ext uri="{9D8B030D-6E8A-4147-A177-3AD203B41FA5}">
                      <a16:colId xmlns:a16="http://schemas.microsoft.com/office/drawing/2014/main" val="3736251946"/>
                    </a:ext>
                  </a:extLst>
                </a:gridCol>
                <a:gridCol w="1734054">
                  <a:extLst>
                    <a:ext uri="{9D8B030D-6E8A-4147-A177-3AD203B41FA5}">
                      <a16:colId xmlns:a16="http://schemas.microsoft.com/office/drawing/2014/main" val="143350839"/>
                    </a:ext>
                  </a:extLst>
                </a:gridCol>
              </a:tblGrid>
              <a:tr h="1033522">
                <a:tc>
                  <a:txBody>
                    <a:bodyPr/>
                    <a:lstStyle/>
                    <a:p>
                      <a:pPr algn="l" rtl="0" fontAlgn="b"/>
                      <a:r>
                        <a:rPr lang="en-US" sz="1600" u="none" strike="noStrike" dirty="0">
                          <a:effectLst/>
                        </a:rPr>
                        <a:t>Disability Category</a:t>
                      </a:r>
                      <a:endParaRPr lang="en-US" sz="1600" b="1" i="0" u="none" strike="noStrike" dirty="0">
                        <a:solidFill>
                          <a:srgbClr val="FFFFFF"/>
                        </a:solidFill>
                        <a:effectLst/>
                        <a:latin typeface="Calibri" panose="020F0502020204030204" pitchFamily="34" charset="0"/>
                      </a:endParaRPr>
                    </a:p>
                  </a:txBody>
                  <a:tcPr marL="8632" marR="8632" marT="8632" marB="0" anchor="b"/>
                </a:tc>
                <a:tc>
                  <a:txBody>
                    <a:bodyPr/>
                    <a:lstStyle/>
                    <a:p>
                      <a:pPr algn="ctr" rtl="0" fontAlgn="b"/>
                      <a:r>
                        <a:rPr lang="en-US" sz="1600" u="none" strike="noStrike" dirty="0">
                          <a:effectLst/>
                        </a:rPr>
                        <a:t> Count of SWD with One or More Disciplinary Removals</a:t>
                      </a:r>
                      <a:endParaRPr lang="en-US" sz="1600" b="1" i="0" u="none" strike="noStrike" dirty="0">
                        <a:solidFill>
                          <a:srgbClr val="FFFFFF"/>
                        </a:solidFill>
                        <a:effectLst/>
                        <a:latin typeface="Calibri" panose="020F0502020204030204" pitchFamily="34" charset="0"/>
                      </a:endParaRPr>
                    </a:p>
                  </a:txBody>
                  <a:tcPr marL="8632" marR="8632" marT="8632" marB="0" anchor="b"/>
                </a:tc>
                <a:tc>
                  <a:txBody>
                    <a:bodyPr/>
                    <a:lstStyle/>
                    <a:p>
                      <a:pPr algn="ctr" rtl="0" fontAlgn="b"/>
                      <a:r>
                        <a:rPr lang="en-US" sz="1600" u="none" strike="noStrike" dirty="0">
                          <a:effectLst/>
                        </a:rPr>
                        <a:t> Count of Students with Disabilities (IDEA Child Count "snapshot")</a:t>
                      </a:r>
                      <a:endParaRPr lang="en-US" sz="1600" b="1" i="0" u="none" strike="noStrike" dirty="0">
                        <a:solidFill>
                          <a:srgbClr val="FFFFFF"/>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rPr>
                        <a:t>Percent of SWD with One or More Disciplinary Removals </a:t>
                      </a:r>
                      <a:endParaRPr lang="en-US" sz="1600" b="1" i="0" u="none" strike="noStrike">
                        <a:solidFill>
                          <a:srgbClr val="FFFFFF"/>
                        </a:solidFill>
                        <a:effectLst/>
                        <a:latin typeface="Calibri" panose="020F0502020204030204" pitchFamily="34" charset="0"/>
                      </a:endParaRPr>
                    </a:p>
                  </a:txBody>
                  <a:tcPr marL="8632" marR="8632" marT="8632" marB="0" anchor="b"/>
                </a:tc>
                <a:extLst>
                  <a:ext uri="{0D108BD9-81ED-4DB2-BD59-A6C34878D82A}">
                    <a16:rowId xmlns:a16="http://schemas.microsoft.com/office/drawing/2014/main" val="3992286871"/>
                  </a:ext>
                </a:extLst>
              </a:tr>
              <a:tr h="280311">
                <a:tc>
                  <a:txBody>
                    <a:bodyPr/>
                    <a:lstStyle/>
                    <a:p>
                      <a:pPr algn="l" rtl="0" fontAlgn="b"/>
                      <a:r>
                        <a:rPr lang="en-US" sz="1600" b="1" u="none" strike="noStrike" dirty="0">
                          <a:solidFill>
                            <a:srgbClr val="FF0000"/>
                          </a:solidFill>
                          <a:effectLst/>
                        </a:rPr>
                        <a:t>All Disabilities</a:t>
                      </a:r>
                      <a:endParaRPr lang="en-US" sz="1600" b="1" i="0" u="none" strike="noStrike" dirty="0">
                        <a:solidFill>
                          <a:srgbClr val="FF0000"/>
                        </a:solidFill>
                        <a:effectLst/>
                        <a:latin typeface="Calibri" panose="020F0502020204030204" pitchFamily="34" charset="0"/>
                      </a:endParaRPr>
                    </a:p>
                  </a:txBody>
                  <a:tcPr marL="8632" marR="8632" marT="8632" marB="0" anchor="b"/>
                </a:tc>
                <a:tc>
                  <a:txBody>
                    <a:bodyPr/>
                    <a:lstStyle/>
                    <a:p>
                      <a:pPr algn="ctr" rtl="0" fontAlgn="b"/>
                      <a:r>
                        <a:rPr lang="en-US" sz="1600" b="1" u="none" strike="noStrike" dirty="0">
                          <a:solidFill>
                            <a:srgbClr val="FF0000"/>
                          </a:solidFill>
                          <a:effectLst/>
                          <a:latin typeface="Calibri" panose="020F0502020204030204" pitchFamily="34" charset="0"/>
                          <a:cs typeface="Calibri" panose="020F0502020204030204" pitchFamily="34" charset="0"/>
                        </a:rPr>
                        <a:t>11695</a:t>
                      </a:r>
                      <a:endParaRPr lang="en-US" sz="1600" b="1" i="0" u="none" strike="noStrike" dirty="0">
                        <a:solidFill>
                          <a:srgbClr val="FF0000"/>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b="1" u="none" strike="noStrike" dirty="0">
                          <a:solidFill>
                            <a:srgbClr val="FF0000"/>
                          </a:solidFill>
                          <a:effectLst/>
                          <a:latin typeface="Calibri" panose="020F0502020204030204" pitchFamily="34" charset="0"/>
                          <a:cs typeface="Calibri" panose="020F0502020204030204" pitchFamily="34" charset="0"/>
                        </a:rPr>
                        <a:t>68178</a:t>
                      </a:r>
                      <a:endParaRPr lang="en-US" sz="1600" b="1" i="0" u="none" strike="noStrike" dirty="0">
                        <a:solidFill>
                          <a:srgbClr val="FF0000"/>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b="1" u="none" strike="noStrike" dirty="0">
                          <a:solidFill>
                            <a:srgbClr val="FF0000"/>
                          </a:solidFill>
                          <a:effectLst/>
                          <a:latin typeface="Calibri" panose="020F0502020204030204" pitchFamily="34" charset="0"/>
                          <a:cs typeface="Calibri" panose="020F0502020204030204" pitchFamily="34" charset="0"/>
                        </a:rPr>
                        <a:t>17%</a:t>
                      </a:r>
                      <a:endParaRPr lang="en-US" sz="1600" b="1" i="0" u="none" strike="noStrike" dirty="0">
                        <a:solidFill>
                          <a:srgbClr val="FF0000"/>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510360883"/>
                  </a:ext>
                </a:extLst>
              </a:tr>
              <a:tr h="280311">
                <a:tc>
                  <a:txBody>
                    <a:bodyPr/>
                    <a:lstStyle/>
                    <a:p>
                      <a:pPr algn="l" rtl="0" fontAlgn="b"/>
                      <a:r>
                        <a:rPr lang="en-US" sz="1600" u="none" strike="noStrike">
                          <a:effectLst/>
                        </a:rPr>
                        <a:t> Emotional disturbance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424</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841</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50%</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503515663"/>
                  </a:ext>
                </a:extLst>
              </a:tr>
              <a:tr h="280311">
                <a:tc>
                  <a:txBody>
                    <a:bodyPr/>
                    <a:lstStyle/>
                    <a:p>
                      <a:pPr algn="l" rtl="0" fontAlgn="b"/>
                      <a:r>
                        <a:rPr lang="en-US" sz="1600" u="none" strike="noStrike">
                          <a:effectLst/>
                        </a:rPr>
                        <a:t> Other health impairment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3377</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11033</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31%</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334249617"/>
                  </a:ext>
                </a:extLst>
              </a:tr>
              <a:tr h="280311">
                <a:tc>
                  <a:txBody>
                    <a:bodyPr/>
                    <a:lstStyle/>
                    <a:p>
                      <a:pPr algn="l" rtl="0" fontAlgn="b"/>
                      <a:r>
                        <a:rPr lang="en-US" sz="1600" u="none" strike="noStrike">
                          <a:effectLst/>
                        </a:rPr>
                        <a:t> Specific learning disability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4768</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18528</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26%</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4128402317"/>
                  </a:ext>
                </a:extLst>
              </a:tr>
              <a:tr h="280311">
                <a:tc>
                  <a:txBody>
                    <a:bodyPr/>
                    <a:lstStyle/>
                    <a:p>
                      <a:pPr algn="l" rtl="0" fontAlgn="b"/>
                      <a:r>
                        <a:rPr lang="en-US" sz="1600" u="none" strike="noStrike">
                          <a:effectLst/>
                        </a:rPr>
                        <a:t> Intellectual disability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1221</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6131</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20%</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879484103"/>
                  </a:ext>
                </a:extLst>
              </a:tr>
              <a:tr h="280311">
                <a:tc>
                  <a:txBody>
                    <a:bodyPr/>
                    <a:lstStyle/>
                    <a:p>
                      <a:pPr algn="l" rtl="0" fontAlgn="b"/>
                      <a:r>
                        <a:rPr lang="en-US" sz="1600" u="none" strike="noStrike">
                          <a:effectLst/>
                        </a:rPr>
                        <a:t> Traumatic brain injury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24</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150</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16%</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682270297"/>
                  </a:ext>
                </a:extLst>
              </a:tr>
              <a:tr h="280311">
                <a:tc>
                  <a:txBody>
                    <a:bodyPr/>
                    <a:lstStyle/>
                    <a:p>
                      <a:pPr algn="l" rtl="0" fontAlgn="b"/>
                      <a:r>
                        <a:rPr lang="en-US" sz="1600" u="none" strike="noStrike">
                          <a:effectLst/>
                        </a:rPr>
                        <a:t> Hearing impairment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51</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462</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11%</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141676061"/>
                  </a:ext>
                </a:extLst>
              </a:tr>
              <a:tr h="280311">
                <a:tc>
                  <a:txBody>
                    <a:bodyPr/>
                    <a:lstStyle/>
                    <a:p>
                      <a:pPr algn="l" rtl="0" fontAlgn="b"/>
                      <a:r>
                        <a:rPr lang="en-US" sz="1600" u="none" strike="noStrike">
                          <a:effectLst/>
                        </a:rPr>
                        <a:t> Autism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468</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4372</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11%</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775535011"/>
                  </a:ext>
                </a:extLst>
              </a:tr>
              <a:tr h="280311">
                <a:tc>
                  <a:txBody>
                    <a:bodyPr/>
                    <a:lstStyle/>
                    <a:p>
                      <a:pPr algn="l" rtl="0" fontAlgn="b"/>
                      <a:r>
                        <a:rPr lang="en-US" sz="1600" u="none" strike="noStrike">
                          <a:effectLst/>
                        </a:rPr>
                        <a:t> Visual impairment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19</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238</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8%</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259960250"/>
                  </a:ext>
                </a:extLst>
              </a:tr>
              <a:tr h="280311">
                <a:tc>
                  <a:txBody>
                    <a:bodyPr/>
                    <a:lstStyle/>
                    <a:p>
                      <a:pPr algn="l" rtl="0" fontAlgn="b"/>
                      <a:r>
                        <a:rPr lang="en-US" sz="1600" u="none" strike="noStrike">
                          <a:effectLst/>
                        </a:rPr>
                        <a:t> Speech or language impairment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1233</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16900</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7%</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933321646"/>
                  </a:ext>
                </a:extLst>
              </a:tr>
              <a:tr h="280311">
                <a:tc>
                  <a:txBody>
                    <a:bodyPr/>
                    <a:lstStyle/>
                    <a:p>
                      <a:pPr algn="l" rtl="0" fontAlgn="b"/>
                      <a:r>
                        <a:rPr lang="en-US" sz="1600" u="none" strike="noStrike">
                          <a:effectLst/>
                        </a:rPr>
                        <a:t> Orthopedic impairment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14</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209</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7%</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328713019"/>
                  </a:ext>
                </a:extLst>
              </a:tr>
              <a:tr h="280311">
                <a:tc>
                  <a:txBody>
                    <a:bodyPr/>
                    <a:lstStyle/>
                    <a:p>
                      <a:pPr algn="l" rtl="0" fontAlgn="b"/>
                      <a:r>
                        <a:rPr lang="en-US" sz="1600" u="none" strike="noStrike">
                          <a:effectLst/>
                        </a:rPr>
                        <a:t> Multiple disabilities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89</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1459</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6%</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981581920"/>
                  </a:ext>
                </a:extLst>
              </a:tr>
              <a:tr h="280311">
                <a:tc>
                  <a:txBody>
                    <a:bodyPr/>
                    <a:lstStyle/>
                    <a:p>
                      <a:pPr algn="l" rtl="0" fontAlgn="b"/>
                      <a:r>
                        <a:rPr lang="en-US" sz="1600" u="none" strike="noStrike">
                          <a:effectLst/>
                        </a:rPr>
                        <a:t> Deaf-blindness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0</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4</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0%</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2302008760"/>
                  </a:ext>
                </a:extLst>
              </a:tr>
              <a:tr h="280311">
                <a:tc>
                  <a:txBody>
                    <a:bodyPr/>
                    <a:lstStyle/>
                    <a:p>
                      <a:pPr algn="l" rtl="0" fontAlgn="b"/>
                      <a:r>
                        <a:rPr lang="en-US" sz="1600" u="none" strike="noStrike">
                          <a:effectLst/>
                        </a:rPr>
                        <a:t> Developmental delay </a:t>
                      </a:r>
                      <a:endParaRPr lang="en-US" sz="1600" b="0" i="0" u="none" strike="noStrike">
                        <a:solidFill>
                          <a:srgbClr val="0C395A"/>
                        </a:solidFill>
                        <a:effectLst/>
                        <a:latin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7</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a:effectLst/>
                          <a:latin typeface="Calibri" panose="020F0502020204030204" pitchFamily="34" charset="0"/>
                          <a:cs typeface="Calibri" panose="020F0502020204030204" pitchFamily="34" charset="0"/>
                        </a:rPr>
                        <a:t>7851</a:t>
                      </a:r>
                      <a:endParaRPr lang="en-US" sz="1600" b="0" i="0" u="none" strike="noStrike">
                        <a:solidFill>
                          <a:srgbClr val="0C395A"/>
                        </a:solidFill>
                        <a:effectLst/>
                        <a:latin typeface="Calibri" panose="020F0502020204030204" pitchFamily="34" charset="0"/>
                        <a:cs typeface="Calibri" panose="020F0502020204030204" pitchFamily="34" charset="0"/>
                      </a:endParaRPr>
                    </a:p>
                  </a:txBody>
                  <a:tcPr marL="8632" marR="8632" marT="8632" marB="0" anchor="b"/>
                </a:tc>
                <a:tc>
                  <a:txBody>
                    <a:bodyPr/>
                    <a:lstStyle/>
                    <a:p>
                      <a:pPr algn="ctr" rtl="0" fontAlgn="b"/>
                      <a:r>
                        <a:rPr lang="en-US" sz="1600" u="none" strike="noStrike" dirty="0">
                          <a:effectLst/>
                          <a:latin typeface="Calibri" panose="020F0502020204030204" pitchFamily="34" charset="0"/>
                          <a:cs typeface="Calibri" panose="020F0502020204030204" pitchFamily="34" charset="0"/>
                        </a:rPr>
                        <a:t>0%</a:t>
                      </a:r>
                      <a:endParaRPr lang="en-US" sz="1600" b="0" i="0" u="none" strike="noStrike" dirty="0">
                        <a:solidFill>
                          <a:srgbClr val="0C395A"/>
                        </a:solidFill>
                        <a:effectLst/>
                        <a:latin typeface="Calibri" panose="020F0502020204030204" pitchFamily="34" charset="0"/>
                        <a:cs typeface="Calibri" panose="020F0502020204030204" pitchFamily="34" charset="0"/>
                      </a:endParaRPr>
                    </a:p>
                  </a:txBody>
                  <a:tcPr marL="8632" marR="8632" marT="8632" marB="0" anchor="b"/>
                </a:tc>
                <a:extLst>
                  <a:ext uri="{0D108BD9-81ED-4DB2-BD59-A6C34878D82A}">
                    <a16:rowId xmlns:a16="http://schemas.microsoft.com/office/drawing/2014/main" val="1751217025"/>
                  </a:ext>
                </a:extLst>
              </a:tr>
            </a:tbl>
          </a:graphicData>
        </a:graphic>
      </p:graphicFrame>
    </p:spTree>
    <p:extLst>
      <p:ext uri="{BB962C8B-B14F-4D97-AF65-F5344CB8AC3E}">
        <p14:creationId xmlns:p14="http://schemas.microsoft.com/office/powerpoint/2010/main" val="12581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810B651-31F9-47EC-91CE-1619EE2BCB1F}"/>
              </a:ext>
            </a:extLst>
          </p:cNvPr>
          <p:cNvGraphicFramePr>
            <a:graphicFrameLocks noGrp="1"/>
          </p:cNvGraphicFramePr>
          <p:nvPr>
            <p:ph idx="1"/>
            <p:extLst>
              <p:ext uri="{D42A27DB-BD31-4B8C-83A1-F6EECF244321}">
                <p14:modId xmlns:p14="http://schemas.microsoft.com/office/powerpoint/2010/main" val="3124896303"/>
              </p:ext>
            </p:extLst>
          </p:nvPr>
        </p:nvGraphicFramePr>
        <p:xfrm>
          <a:off x="628650" y="348343"/>
          <a:ext cx="7886700" cy="568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530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4338"/>
            <a:ext cx="8229600" cy="1312863"/>
          </a:xfrm>
        </p:spPr>
        <p:txBody>
          <a:bodyPr>
            <a:normAutofit fontScale="90000"/>
          </a:bodyPr>
          <a:lstStyle/>
          <a:p>
            <a:r>
              <a:rPr lang="en-US" sz="3600" dirty="0"/>
              <a:t>Do Black Students Misbehave More?</a:t>
            </a:r>
            <a:br>
              <a:rPr lang="en-US" sz="3600" dirty="0"/>
            </a:br>
            <a:r>
              <a:rPr lang="en-US" sz="900" dirty="0"/>
              <a:t>.</a:t>
            </a:r>
            <a:br>
              <a:rPr lang="en-US" sz="3600" dirty="0"/>
            </a:br>
            <a:r>
              <a:rPr lang="en-US" sz="3600" b="0" dirty="0"/>
              <a:t>Of 32 infractions, only 8 significant differences</a:t>
            </a:r>
          </a:p>
        </p:txBody>
      </p:sp>
      <p:sp>
        <p:nvSpPr>
          <p:cNvPr id="3" name="Content Placeholder 2"/>
          <p:cNvSpPr>
            <a:spLocks noGrp="1"/>
          </p:cNvSpPr>
          <p:nvPr>
            <p:ph sz="half" idx="1"/>
          </p:nvPr>
        </p:nvSpPr>
        <p:spPr>
          <a:xfrm>
            <a:off x="457200" y="1957388"/>
            <a:ext cx="4038600" cy="4168775"/>
          </a:xfrm>
        </p:spPr>
        <p:txBody>
          <a:bodyPr>
            <a:normAutofit/>
          </a:bodyPr>
          <a:lstStyle/>
          <a:p>
            <a:pPr marL="0" indent="0">
              <a:buNone/>
            </a:pPr>
            <a:r>
              <a:rPr lang="en-US" i="1" dirty="0"/>
              <a:t>White students referred more for:</a:t>
            </a:r>
          </a:p>
          <a:p>
            <a:r>
              <a:rPr lang="en-US" dirty="0"/>
              <a:t> </a:t>
            </a:r>
            <a:r>
              <a:rPr lang="en-US" sz="3200" dirty="0"/>
              <a:t>Smoking </a:t>
            </a:r>
          </a:p>
          <a:p>
            <a:r>
              <a:rPr lang="en-US" sz="3200" dirty="0"/>
              <a:t>Vandalism </a:t>
            </a:r>
          </a:p>
          <a:p>
            <a:r>
              <a:rPr lang="en-US" sz="3200" dirty="0"/>
              <a:t>Leaving w/o permission</a:t>
            </a:r>
          </a:p>
          <a:p>
            <a:r>
              <a:rPr lang="en-US" sz="3200" dirty="0"/>
              <a:t> Obscene Language </a:t>
            </a:r>
          </a:p>
          <a:p>
            <a:endParaRPr lang="en-US" dirty="0"/>
          </a:p>
        </p:txBody>
      </p:sp>
      <p:sp>
        <p:nvSpPr>
          <p:cNvPr id="4" name="Content Placeholder 3"/>
          <p:cNvSpPr>
            <a:spLocks noGrp="1"/>
          </p:cNvSpPr>
          <p:nvPr>
            <p:ph sz="half" idx="2"/>
          </p:nvPr>
        </p:nvSpPr>
        <p:spPr>
          <a:xfrm>
            <a:off x="4648200" y="1957388"/>
            <a:ext cx="4038600" cy="4168775"/>
          </a:xfrm>
        </p:spPr>
        <p:txBody>
          <a:bodyPr>
            <a:normAutofit/>
          </a:bodyPr>
          <a:lstStyle/>
          <a:p>
            <a:pPr marL="0" indent="0">
              <a:buNone/>
            </a:pPr>
            <a:r>
              <a:rPr lang="en-US" i="1" dirty="0"/>
              <a:t>Black students referred more for:</a:t>
            </a:r>
          </a:p>
          <a:p>
            <a:r>
              <a:rPr lang="en-US" sz="3200" dirty="0"/>
              <a:t>Disrespect </a:t>
            </a:r>
          </a:p>
          <a:p>
            <a:r>
              <a:rPr lang="en-US" sz="3200" dirty="0"/>
              <a:t>Excessive Noise </a:t>
            </a:r>
          </a:p>
          <a:p>
            <a:r>
              <a:rPr lang="en-US" sz="3200" dirty="0"/>
              <a:t>Threat </a:t>
            </a:r>
          </a:p>
          <a:p>
            <a:r>
              <a:rPr lang="en-US" sz="3200" dirty="0"/>
              <a:t>Loitering</a:t>
            </a:r>
          </a:p>
        </p:txBody>
      </p:sp>
      <p:sp>
        <p:nvSpPr>
          <p:cNvPr id="5" name="Footer Placeholder 4"/>
          <p:cNvSpPr>
            <a:spLocks noGrp="1"/>
          </p:cNvSpPr>
          <p:nvPr>
            <p:ph type="ftr" sz="quarter" idx="11"/>
          </p:nvPr>
        </p:nvSpPr>
        <p:spPr>
          <a:xfrm>
            <a:off x="381000" y="6356350"/>
            <a:ext cx="6248400" cy="365125"/>
          </a:xfrm>
        </p:spPr>
        <p:txBody>
          <a:bodyPr/>
          <a:lstStyle/>
          <a:p>
            <a:r>
              <a:rPr lang="en-US" dirty="0" err="1"/>
              <a:t>Skiba</a:t>
            </a:r>
            <a:r>
              <a:rPr lang="en-US" dirty="0"/>
              <a:t>, R.J., Michael, R.S., </a:t>
            </a:r>
            <a:r>
              <a:rPr lang="en-US" dirty="0" err="1"/>
              <a:t>Nardo</a:t>
            </a:r>
            <a:r>
              <a:rPr lang="en-US" dirty="0"/>
              <a:t>, A.C. &amp; Peterson, R. (2002). The color of discipline: Sources of racial and gender disproportionality in school punishment. Urban Review, 34, 317-342.</a:t>
            </a:r>
          </a:p>
        </p:txBody>
      </p:sp>
    </p:spTree>
    <p:extLst>
      <p:ext uri="{BB962C8B-B14F-4D97-AF65-F5344CB8AC3E}">
        <p14:creationId xmlns:p14="http://schemas.microsoft.com/office/powerpoint/2010/main" val="92567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success gap?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097062"/>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83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results of success gaps?</a:t>
            </a:r>
          </a:p>
        </p:txBody>
      </p:sp>
      <p:sp>
        <p:nvSpPr>
          <p:cNvPr id="3" name="Content Placeholder 2"/>
          <p:cNvSpPr>
            <a:spLocks noGrp="1"/>
          </p:cNvSpPr>
          <p:nvPr>
            <p:ph idx="1"/>
          </p:nvPr>
        </p:nvSpPr>
        <p:spPr/>
        <p:txBody>
          <a:bodyPr>
            <a:normAutofit/>
          </a:bodyPr>
          <a:lstStyle/>
          <a:p>
            <a:pPr marL="0" indent="0">
              <a:buNone/>
            </a:pPr>
            <a:endParaRPr lang="en-US" sz="4400" dirty="0"/>
          </a:p>
          <a:p>
            <a:pPr marL="0" indent="0">
              <a:buNone/>
            </a:pPr>
            <a:endParaRPr lang="en-US" sz="4400" dirty="0"/>
          </a:p>
          <a:p>
            <a:pPr marL="0" indent="0">
              <a:buNone/>
            </a:pPr>
            <a:r>
              <a:rPr lang="en-US" sz="4400" dirty="0"/>
              <a:t>Poor long-term outcomes for entire groups of students</a:t>
            </a:r>
          </a:p>
        </p:txBody>
      </p:sp>
      <p:grpSp>
        <p:nvGrpSpPr>
          <p:cNvPr id="5" name="Group 4" descr="A graduate's cap with the universal symbol for &quot;No.&quot;" title="No graduation"/>
          <p:cNvGrpSpPr/>
          <p:nvPr/>
        </p:nvGrpSpPr>
        <p:grpSpPr>
          <a:xfrm>
            <a:off x="2667001" y="1551296"/>
            <a:ext cx="3809999" cy="3401704"/>
            <a:chOff x="2667000" y="1219200"/>
            <a:chExt cx="4336049" cy="4087504"/>
          </a:xfrm>
        </p:grpSpPr>
        <p:pic>
          <p:nvPicPr>
            <p:cNvPr id="6" name="Picture 5" descr="C:\Users\Nancy O'Hara\AppData\Local\Microsoft\Windows\Temporary Internet Files\Content.IE5\46SQLWMI\graduation_cap_clipart_by_marinka7-d8ik3xw[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41568"/>
              <a:ext cx="4336049" cy="3765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Nancy O'Hara\AppData\Local\Microsoft\Windows\Temporary Internet Files\Content.IE5\WHUTF6L6\n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219200"/>
              <a:ext cx="3200400" cy="3200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15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87E-033D-4DD0-A402-52B646DF5786}"/>
              </a:ext>
            </a:extLst>
          </p:cNvPr>
          <p:cNvSpPr>
            <a:spLocks noGrp="1"/>
          </p:cNvSpPr>
          <p:nvPr>
            <p:ph type="title"/>
          </p:nvPr>
        </p:nvSpPr>
        <p:spPr/>
        <p:txBody>
          <a:bodyPr/>
          <a:lstStyle/>
          <a:p>
            <a:r>
              <a:rPr lang="en-US" dirty="0"/>
              <a:t>Root cause analysis…</a:t>
            </a:r>
          </a:p>
        </p:txBody>
      </p:sp>
      <p:sp>
        <p:nvSpPr>
          <p:cNvPr id="3" name="Content Placeholder 2">
            <a:extLst>
              <a:ext uri="{FF2B5EF4-FFF2-40B4-BE49-F238E27FC236}">
                <a16:creationId xmlns:a16="http://schemas.microsoft.com/office/drawing/2014/main" id="{D1633CC9-01E6-4827-A1C8-999771C4D38F}"/>
              </a:ext>
            </a:extLst>
          </p:cNvPr>
          <p:cNvSpPr>
            <a:spLocks noGrp="1"/>
          </p:cNvSpPr>
          <p:nvPr>
            <p:ph idx="1"/>
          </p:nvPr>
        </p:nvSpPr>
        <p:spPr>
          <a:xfrm>
            <a:off x="457200" y="1537462"/>
            <a:ext cx="7155402" cy="4588701"/>
          </a:xfrm>
        </p:spPr>
        <p:txBody>
          <a:bodyPr>
            <a:normAutofit lnSpcReduction="10000"/>
          </a:bodyPr>
          <a:lstStyle/>
          <a:p>
            <a:r>
              <a:rPr lang="en-US" dirty="0"/>
              <a:t>Means spending time to identify the causes of the problem</a:t>
            </a:r>
          </a:p>
          <a:p>
            <a:pPr lvl="1"/>
            <a:r>
              <a:rPr lang="en-US" dirty="0"/>
              <a:t>Often multiple causes</a:t>
            </a:r>
          </a:p>
          <a:p>
            <a:pPr lvl="1"/>
            <a:r>
              <a:rPr lang="en-US" dirty="0"/>
              <a:t>Requires digging deep to get to the root(s)</a:t>
            </a:r>
          </a:p>
          <a:p>
            <a:r>
              <a:rPr lang="en-US" dirty="0"/>
              <a:t>Can eliminate wasted effort on initiatives that will not solve the actual source of the problem</a:t>
            </a:r>
          </a:p>
          <a:p>
            <a:r>
              <a:rPr lang="en-US" dirty="0"/>
              <a:t>Encourages reflection on current practices</a:t>
            </a:r>
          </a:p>
          <a:p>
            <a:r>
              <a:rPr lang="en-US" dirty="0"/>
              <a:t>Provides rationale for strategy selection</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54BEA4C7-ACB0-4FF5-8C15-DBA615355BBF}"/>
              </a:ext>
            </a:extLst>
          </p:cNvPr>
          <p:cNvPicPr>
            <a:picLocks noChangeAspect="1"/>
          </p:cNvPicPr>
          <p:nvPr/>
        </p:nvPicPr>
        <p:blipFill>
          <a:blip r:embed="rId2"/>
          <a:stretch>
            <a:fillRect/>
          </a:stretch>
        </p:blipFill>
        <p:spPr>
          <a:xfrm>
            <a:off x="7095655" y="291702"/>
            <a:ext cx="1819718" cy="2415987"/>
          </a:xfrm>
          <a:prstGeom prst="rect">
            <a:avLst/>
          </a:prstGeom>
        </p:spPr>
      </p:pic>
    </p:spTree>
    <p:extLst>
      <p:ext uri="{BB962C8B-B14F-4D97-AF65-F5344CB8AC3E}">
        <p14:creationId xmlns:p14="http://schemas.microsoft.com/office/powerpoint/2010/main" val="300926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3857930">
            <a:off x="3486148" y="-179101"/>
            <a:ext cx="5638801" cy="5638801"/>
          </a:xfrm>
        </p:spPr>
      </p:pic>
      <p:sp>
        <p:nvSpPr>
          <p:cNvPr id="2" name="Title 1"/>
          <p:cNvSpPr>
            <a:spLocks noGrp="1"/>
          </p:cNvSpPr>
          <p:nvPr>
            <p:ph type="title"/>
          </p:nvPr>
        </p:nvSpPr>
        <p:spPr>
          <a:xfrm>
            <a:off x="504824" y="130013"/>
            <a:ext cx="8229600" cy="1119673"/>
          </a:xfrm>
        </p:spPr>
        <p:txBody>
          <a:bodyPr/>
          <a:lstStyle/>
          <a:p>
            <a:r>
              <a:rPr lang="en-US" dirty="0"/>
              <a:t>To address success gaps…</a:t>
            </a:r>
          </a:p>
        </p:txBody>
      </p:sp>
      <p:sp>
        <p:nvSpPr>
          <p:cNvPr id="6" name="Rectangle 5"/>
          <p:cNvSpPr/>
          <p:nvPr/>
        </p:nvSpPr>
        <p:spPr>
          <a:xfrm>
            <a:off x="1133475" y="3105835"/>
            <a:ext cx="6972299" cy="1569660"/>
          </a:xfrm>
          <a:prstGeom prst="rect">
            <a:avLst/>
          </a:prstGeom>
        </p:spPr>
        <p:txBody>
          <a:bodyPr wrap="square">
            <a:spAutoFit/>
          </a:bodyPr>
          <a:lstStyle/>
          <a:p>
            <a:r>
              <a:rPr lang="en-US" sz="3200" dirty="0"/>
              <a:t>… look closely at equity, inclusion, and opportunity for students who are not being successful!</a:t>
            </a:r>
          </a:p>
        </p:txBody>
      </p:sp>
    </p:spTree>
    <p:extLst>
      <p:ext uri="{BB962C8B-B14F-4D97-AF65-F5344CB8AC3E}">
        <p14:creationId xmlns:p14="http://schemas.microsoft.com/office/powerpoint/2010/main" val="130230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Address Success Gaps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534258"/>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artoon of a group developing a plan." title="cartoon of a group developing a pl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75830">
            <a:off x="6128924" y="655492"/>
            <a:ext cx="3040036" cy="200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be on our district team?</a:t>
            </a:r>
          </a:p>
        </p:txBody>
      </p:sp>
      <p:sp>
        <p:nvSpPr>
          <p:cNvPr id="3" name="Content Placeholder 2"/>
          <p:cNvSpPr>
            <a:spLocks noGrp="1"/>
          </p:cNvSpPr>
          <p:nvPr>
            <p:ph idx="1"/>
          </p:nvPr>
        </p:nvSpPr>
        <p:spPr/>
        <p:txBody>
          <a:bodyPr>
            <a:normAutofit fontScale="85000" lnSpcReduction="10000"/>
          </a:bodyPr>
          <a:lstStyle/>
          <a:p>
            <a:r>
              <a:rPr lang="en-US" dirty="0"/>
              <a:t>Curriculum specialist</a:t>
            </a:r>
          </a:p>
          <a:p>
            <a:r>
              <a:rPr lang="en-US" dirty="0"/>
              <a:t>General education and special education teachers</a:t>
            </a:r>
          </a:p>
          <a:p>
            <a:r>
              <a:rPr lang="en-US" dirty="0"/>
              <a:t>Building principals</a:t>
            </a:r>
          </a:p>
          <a:p>
            <a:r>
              <a:rPr lang="en-US" dirty="0"/>
              <a:t>Special education director</a:t>
            </a:r>
          </a:p>
          <a:p>
            <a:r>
              <a:rPr lang="en-US" dirty="0"/>
              <a:t>Parents of students in focus subgroup </a:t>
            </a:r>
          </a:p>
          <a:p>
            <a:r>
              <a:rPr lang="en-US" dirty="0"/>
              <a:t>Community members with an interest</a:t>
            </a:r>
          </a:p>
          <a:p>
            <a:r>
              <a:rPr lang="en-US" dirty="0"/>
              <a:t>Other district and school representatives with an interest in the focus</a:t>
            </a:r>
          </a:p>
          <a:p>
            <a:endParaRPr lang="en-US" dirty="0"/>
          </a:p>
        </p:txBody>
      </p:sp>
    </p:spTree>
    <p:extLst>
      <p:ext uri="{BB962C8B-B14F-4D97-AF65-F5344CB8AC3E}">
        <p14:creationId xmlns:p14="http://schemas.microsoft.com/office/powerpoint/2010/main" val="203077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4824">
            <a:off x="4467225" y="1603281"/>
            <a:ext cx="3086462" cy="4016939"/>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833476">
            <a:off x="1104900" y="1337241"/>
            <a:ext cx="3149529" cy="4065022"/>
          </a:xfrm>
        </p:spPr>
      </p:pic>
    </p:spTree>
    <p:extLst>
      <p:ext uri="{BB962C8B-B14F-4D97-AF65-F5344CB8AC3E}">
        <p14:creationId xmlns:p14="http://schemas.microsoft.com/office/powerpoint/2010/main" val="315460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Demographic Profiles - SPECIAL EDUCATION DISTRICT PROFILE 2014/15</a:t>
            </a:r>
            <a:br>
              <a:rPr lang="en-US" sz="2800" dirty="0"/>
            </a:br>
            <a:r>
              <a:rPr lang="en-US" sz="2800" dirty="0">
                <a:hlinkClick r:id="rId2"/>
              </a:rPr>
              <a:t>https://arksped.k12.ar.us/documents/data_n_research/PublicReporting/LEAprofiles/SAProfiles1415.pdf</a:t>
            </a:r>
            <a:endParaRPr lang="en-US" sz="2800" dirty="0"/>
          </a:p>
          <a:p>
            <a:pPr marL="0" indent="0">
              <a:buNone/>
            </a:pPr>
            <a:endParaRPr lang="en-US" sz="2800" dirty="0"/>
          </a:p>
          <a:p>
            <a:pPr marL="0" indent="0">
              <a:buNone/>
            </a:pPr>
            <a:r>
              <a:rPr lang="en-US" sz="2800" dirty="0"/>
              <a:t>Coordinated Early Intervening Services (CEIS) Profiles</a:t>
            </a:r>
          </a:p>
          <a:p>
            <a:pPr marL="0" indent="0">
              <a:buNone/>
            </a:pPr>
            <a:r>
              <a:rPr lang="en-US" sz="2800" dirty="0">
                <a:hlinkClick r:id="rId3"/>
              </a:rPr>
              <a:t>https://arksped.k12.ar.us/documents/data_n_research/PublicReporting/201415CEISMerged.pdf</a:t>
            </a:r>
            <a:r>
              <a:rPr lang="en-US" sz="2800" dirty="0"/>
              <a:t> </a:t>
            </a:r>
          </a:p>
        </p:txBody>
      </p:sp>
      <p:sp>
        <p:nvSpPr>
          <p:cNvPr id="5" name="Title 1"/>
          <p:cNvSpPr>
            <a:spLocks noGrp="1"/>
          </p:cNvSpPr>
          <p:nvPr>
            <p:ph type="title"/>
          </p:nvPr>
        </p:nvSpPr>
        <p:spPr/>
        <p:txBody>
          <a:bodyPr/>
          <a:lstStyle/>
          <a:p>
            <a:r>
              <a:rPr lang="en-US" dirty="0"/>
              <a:t>Arkansas School District Data Resources</a:t>
            </a:r>
          </a:p>
        </p:txBody>
      </p:sp>
    </p:spTree>
    <p:extLst>
      <p:ext uri="{BB962C8B-B14F-4D97-AF65-F5344CB8AC3E}">
        <p14:creationId xmlns:p14="http://schemas.microsoft.com/office/powerpoint/2010/main" val="139144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Investigate the root causes of your success gaps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1731844"/>
              </p:ext>
            </p:extLst>
          </p:nvPr>
        </p:nvGraphicFramePr>
        <p:xfrm>
          <a:off x="457200" y="1537462"/>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59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96" y="304800"/>
            <a:ext cx="6387804" cy="1143000"/>
          </a:xfrm>
        </p:spPr>
        <p:txBody>
          <a:bodyPr>
            <a:normAutofit fontScale="90000"/>
          </a:bodyPr>
          <a:lstStyle/>
          <a:p>
            <a:r>
              <a:rPr lang="en-US" sz="4000" dirty="0"/>
              <a:t>Data-Based Decision Making</a:t>
            </a:r>
          </a:p>
        </p:txBody>
      </p:sp>
      <p:sp>
        <p:nvSpPr>
          <p:cNvPr id="3" name="Content Placeholder 2"/>
          <p:cNvSpPr>
            <a:spLocks noGrp="1"/>
          </p:cNvSpPr>
          <p:nvPr>
            <p:ph idx="1"/>
          </p:nvPr>
        </p:nvSpPr>
        <p:spPr/>
        <p:txBody>
          <a:bodyPr>
            <a:normAutofit fontScale="92500"/>
          </a:bodyPr>
          <a:lstStyle/>
          <a:p>
            <a:r>
              <a:rPr lang="en-US" dirty="0"/>
              <a:t>Use disaggregated data for decisions              about</a:t>
            </a:r>
          </a:p>
          <a:p>
            <a:pPr lvl="1"/>
            <a:r>
              <a:rPr lang="en-US" dirty="0"/>
              <a:t>Curriculum and instructional programs</a:t>
            </a:r>
          </a:p>
          <a:p>
            <a:pPr lvl="1"/>
            <a:r>
              <a:rPr lang="en-US" dirty="0"/>
              <a:t>Academic and behavioral supports</a:t>
            </a:r>
          </a:p>
          <a:p>
            <a:pPr lvl="1"/>
            <a:r>
              <a:rPr lang="en-US" dirty="0"/>
              <a:t>Are policies and procedures effective?</a:t>
            </a:r>
          </a:p>
          <a:p>
            <a:r>
              <a:rPr lang="en-US" dirty="0"/>
              <a:t>Make decisions about student interventions using multiple data sources, including </a:t>
            </a:r>
          </a:p>
          <a:p>
            <a:pPr lvl="1"/>
            <a:r>
              <a:rPr lang="en-US" dirty="0"/>
              <a:t>Screening</a:t>
            </a:r>
          </a:p>
          <a:p>
            <a:pPr lvl="1"/>
            <a:r>
              <a:rPr lang="en-US" dirty="0"/>
              <a:t>Progress monitoring</a:t>
            </a:r>
          </a:p>
          <a:p>
            <a:pPr lvl="1"/>
            <a:r>
              <a:rPr lang="en-US" dirty="0"/>
              <a:t>Formative and summative evaluation data</a:t>
            </a:r>
          </a:p>
        </p:txBody>
      </p:sp>
      <p:pic>
        <p:nvPicPr>
          <p:cNvPr id="1026" name="Picture 2" descr="Photo of a bar graph in the upper right hand corener of the slide with a finger pointing to the graph." title="photo of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879" y="4997"/>
            <a:ext cx="2007193" cy="25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46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Responsiveness</a:t>
            </a:r>
          </a:p>
        </p:txBody>
      </p:sp>
      <p:sp>
        <p:nvSpPr>
          <p:cNvPr id="3" name="Content Placeholder 2"/>
          <p:cNvSpPr>
            <a:spLocks noGrp="1"/>
          </p:cNvSpPr>
          <p:nvPr>
            <p:ph idx="1"/>
          </p:nvPr>
        </p:nvSpPr>
        <p:spPr/>
        <p:txBody>
          <a:bodyPr/>
          <a:lstStyle/>
          <a:p>
            <a:r>
              <a:rPr lang="en-US" dirty="0"/>
              <a:t>Recognize diversity across student ethnicity, language, and socio-economic status</a:t>
            </a:r>
          </a:p>
          <a:p>
            <a:r>
              <a:rPr lang="en-US" dirty="0"/>
              <a:t>Provide training and resources so teachers can meet the linguistic needs of all students</a:t>
            </a:r>
          </a:p>
          <a:p>
            <a:r>
              <a:rPr lang="en-US" dirty="0"/>
              <a:t>Include parents from all backgrounds in discussions about the school and about their children’s progress</a:t>
            </a:r>
          </a:p>
        </p:txBody>
      </p:sp>
      <p:pic>
        <p:nvPicPr>
          <p:cNvPr id="2054" name="Picture 6" descr="Photo fo children of various races and ethnicities." title="photo of children of various race/ethnc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4677992"/>
            <a:ext cx="2057400" cy="146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27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Instructional Program</a:t>
            </a:r>
          </a:p>
        </p:txBody>
      </p:sp>
      <p:sp>
        <p:nvSpPr>
          <p:cNvPr id="3" name="Content Placeholder 2"/>
          <p:cNvSpPr>
            <a:spLocks noGrp="1"/>
          </p:cNvSpPr>
          <p:nvPr>
            <p:ph idx="1"/>
          </p:nvPr>
        </p:nvSpPr>
        <p:spPr/>
        <p:txBody>
          <a:bodyPr/>
          <a:lstStyle/>
          <a:p>
            <a:r>
              <a:rPr lang="en-US" dirty="0"/>
              <a:t>Rigorous, consistent, and well-articulated K-12 instructional program, aligned with standards, delivered with fidelity</a:t>
            </a:r>
          </a:p>
          <a:p>
            <a:r>
              <a:rPr lang="en-US" dirty="0"/>
              <a:t>Effective differentiation in the core curriculum</a:t>
            </a:r>
          </a:p>
          <a:p>
            <a:r>
              <a:rPr lang="en-US" dirty="0"/>
              <a:t>Universal design for learning</a:t>
            </a:r>
          </a:p>
          <a:p>
            <a:r>
              <a:rPr lang="en-US" dirty="0"/>
              <a:t>Informing parents in their native or home language about differentiation</a:t>
            </a:r>
          </a:p>
        </p:txBody>
      </p:sp>
      <p:pic>
        <p:nvPicPr>
          <p:cNvPr id="3075" name="Picture 3" descr="Photo of a teacher in a classroom providing instructsion with students in the foreground.  One student has an upraised hand." title="photo of teacher providng i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657725"/>
            <a:ext cx="205820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86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Valid universal screening</a:t>
            </a:r>
          </a:p>
          <a:p>
            <a:r>
              <a:rPr lang="en-US" dirty="0"/>
              <a:t>Progress monitoring for all students</a:t>
            </a:r>
          </a:p>
          <a:p>
            <a:r>
              <a:rPr lang="en-US" dirty="0"/>
              <a:t>Informing parents in their native or home language about results</a:t>
            </a:r>
          </a:p>
          <a:p>
            <a:endParaRPr lang="en-US" dirty="0"/>
          </a:p>
          <a:p>
            <a:endParaRPr lang="en-US" dirty="0"/>
          </a:p>
          <a:p>
            <a:endParaRPr lang="en-US" dirty="0"/>
          </a:p>
        </p:txBody>
      </p:sp>
      <p:pic>
        <p:nvPicPr>
          <p:cNvPr id="4098" name="Picture 2" descr="Photo of a student at a desk taking a test with pencil in hand." title="photo of student taking a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733800"/>
            <a:ext cx="3505200" cy="234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3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89CF-88CC-4648-85F1-9045129AF514}"/>
              </a:ext>
            </a:extLst>
          </p:cNvPr>
          <p:cNvSpPr>
            <a:spLocks noGrp="1"/>
          </p:cNvSpPr>
          <p:nvPr>
            <p:ph type="title"/>
          </p:nvPr>
        </p:nvSpPr>
        <p:spPr/>
        <p:txBody>
          <a:bodyPr/>
          <a:lstStyle/>
          <a:p>
            <a:r>
              <a:rPr lang="en-US" dirty="0"/>
              <a:t>When is a cause the ROOT cause?</a:t>
            </a:r>
          </a:p>
        </p:txBody>
      </p:sp>
      <p:sp>
        <p:nvSpPr>
          <p:cNvPr id="3" name="Content Placeholder 2">
            <a:extLst>
              <a:ext uri="{FF2B5EF4-FFF2-40B4-BE49-F238E27FC236}">
                <a16:creationId xmlns:a16="http://schemas.microsoft.com/office/drawing/2014/main" id="{2F173A0E-09B4-438A-998C-72E635348097}"/>
              </a:ext>
            </a:extLst>
          </p:cNvPr>
          <p:cNvSpPr>
            <a:spLocks noGrp="1"/>
          </p:cNvSpPr>
          <p:nvPr>
            <p:ph idx="1"/>
          </p:nvPr>
        </p:nvSpPr>
        <p:spPr/>
        <p:txBody>
          <a:bodyPr/>
          <a:lstStyle/>
          <a:p>
            <a:r>
              <a:rPr lang="en-US" dirty="0"/>
              <a:t>Single specific root causes are rare in education</a:t>
            </a:r>
          </a:p>
          <a:p>
            <a:r>
              <a:rPr lang="en-US" dirty="0"/>
              <a:t>Instead, think about clusters of factors</a:t>
            </a:r>
          </a:p>
          <a:p>
            <a:r>
              <a:rPr lang="en-US" dirty="0"/>
              <a:t>Ask the team these questions:</a:t>
            </a:r>
          </a:p>
          <a:p>
            <a:pPr lvl="1"/>
            <a:r>
              <a:rPr lang="en-US" dirty="0"/>
              <a:t>Would the problem have occurred if the cause had not been present?</a:t>
            </a:r>
          </a:p>
          <a:p>
            <a:pPr lvl="1"/>
            <a:r>
              <a:rPr lang="en-US" dirty="0"/>
              <a:t>Will the problem reoccur as the result of the same cause if the cause is corrected or dissolved?</a:t>
            </a:r>
          </a:p>
          <a:p>
            <a:pPr lvl="1"/>
            <a:r>
              <a:rPr lang="en-US" dirty="0"/>
              <a:t>Will correction or dissolution of the cause lead to similar events?</a:t>
            </a:r>
          </a:p>
        </p:txBody>
      </p:sp>
    </p:spTree>
    <p:extLst>
      <p:ext uri="{BB962C8B-B14F-4D97-AF65-F5344CB8AC3E}">
        <p14:creationId xmlns:p14="http://schemas.microsoft.com/office/powerpoint/2010/main" val="213708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99"/>
            <a:ext cx="8229600" cy="1119673"/>
          </a:xfrm>
        </p:spPr>
        <p:txBody>
          <a:bodyPr>
            <a:normAutofit fontScale="90000"/>
          </a:bodyPr>
          <a:lstStyle/>
          <a:p>
            <a:r>
              <a:rPr lang="en-US" dirty="0"/>
              <a:t>Evidence-Based Interventions </a:t>
            </a:r>
            <a:br>
              <a:rPr lang="en-US" dirty="0"/>
            </a:br>
            <a:r>
              <a:rPr lang="en-US" dirty="0"/>
              <a:t>and Supports</a:t>
            </a:r>
          </a:p>
        </p:txBody>
      </p:sp>
      <p:sp>
        <p:nvSpPr>
          <p:cNvPr id="3" name="Content Placeholder 2"/>
          <p:cNvSpPr>
            <a:spLocks noGrp="1"/>
          </p:cNvSpPr>
          <p:nvPr>
            <p:ph idx="1"/>
          </p:nvPr>
        </p:nvSpPr>
        <p:spPr/>
        <p:txBody>
          <a:bodyPr/>
          <a:lstStyle/>
          <a:p>
            <a:r>
              <a:rPr lang="en-US" dirty="0"/>
              <a:t>Implemented with fidelity</a:t>
            </a:r>
          </a:p>
          <a:p>
            <a:r>
              <a:rPr lang="en-US" dirty="0"/>
              <a:t>Instructional</a:t>
            </a:r>
          </a:p>
          <a:p>
            <a:r>
              <a:rPr lang="en-US" dirty="0"/>
              <a:t>Behavioral </a:t>
            </a:r>
          </a:p>
          <a:p>
            <a:pPr lvl="1"/>
            <a:r>
              <a:rPr lang="en-US" dirty="0"/>
              <a:t>such as Positive Behavioral Supports or Restorative Justice</a:t>
            </a:r>
          </a:p>
          <a:p>
            <a:pPr lvl="1"/>
            <a:r>
              <a:rPr lang="en-US" dirty="0"/>
              <a:t>Tiered response protocols, not zero tolerance</a:t>
            </a:r>
          </a:p>
          <a:p>
            <a:r>
              <a:rPr lang="en-US" dirty="0"/>
              <a:t>Informing parents in their native or home language about interventions and responses</a:t>
            </a:r>
          </a:p>
          <a:p>
            <a:endParaRPr lang="en-US" dirty="0"/>
          </a:p>
          <a:p>
            <a:endParaRPr lang="en-US" dirty="0"/>
          </a:p>
          <a:p>
            <a:endParaRPr lang="en-US" dirty="0"/>
          </a:p>
        </p:txBody>
      </p:sp>
      <p:pic>
        <p:nvPicPr>
          <p:cNvPr id="4" name="Picture 2" descr="C:\Users\lysy_c\Downloads\Slides\1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27373" y="171450"/>
            <a:ext cx="4216627" cy="316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05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411162"/>
          </a:xfrm>
        </p:spPr>
        <p:txBody>
          <a:bodyPr>
            <a:normAutofit fontScale="90000"/>
          </a:bodyPr>
          <a:lstStyle/>
          <a:p>
            <a:pPr algn="l"/>
            <a:r>
              <a:rPr lang="en-US" sz="3600" dirty="0"/>
              <a:t>Rubric Organization</a:t>
            </a: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114800" y="304800"/>
            <a:ext cx="4823559" cy="584408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13179" y="1028216"/>
            <a:ext cx="2057400" cy="461665"/>
          </a:xfrm>
          <a:prstGeom prst="rect">
            <a:avLst/>
          </a:prstGeom>
          <a:solidFill>
            <a:srgbClr val="FFFF00"/>
          </a:solidFill>
          <a:ln>
            <a:solidFill>
              <a:schemeClr val="tx1"/>
            </a:solidFill>
          </a:ln>
        </p:spPr>
        <p:txBody>
          <a:bodyPr wrap="square" rtlCol="0">
            <a:spAutoFit/>
          </a:bodyPr>
          <a:lstStyle/>
          <a:p>
            <a:pPr algn="ctr"/>
            <a:r>
              <a:rPr lang="en-US" sz="2400" dirty="0"/>
              <a:t>Content Area</a:t>
            </a:r>
          </a:p>
        </p:txBody>
      </p:sp>
      <p:cxnSp>
        <p:nvCxnSpPr>
          <p:cNvPr id="7" name="Straight Arrow Connector 6"/>
          <p:cNvCxnSpPr>
            <a:stCxn id="5" idx="3"/>
          </p:cNvCxnSpPr>
          <p:nvPr/>
        </p:nvCxnSpPr>
        <p:spPr>
          <a:xfrm flipV="1">
            <a:off x="2870579" y="1212883"/>
            <a:ext cx="1600200" cy="4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579" y="1678763"/>
            <a:ext cx="2514599" cy="461665"/>
          </a:xfrm>
          <a:prstGeom prst="rect">
            <a:avLst/>
          </a:prstGeom>
          <a:solidFill>
            <a:srgbClr val="FFFF00"/>
          </a:solidFill>
          <a:ln>
            <a:solidFill>
              <a:schemeClr val="tx1"/>
            </a:solidFill>
          </a:ln>
        </p:spPr>
        <p:txBody>
          <a:bodyPr wrap="square" rtlCol="0">
            <a:spAutoFit/>
          </a:bodyPr>
          <a:lstStyle/>
          <a:p>
            <a:pPr algn="ctr"/>
            <a:r>
              <a:rPr lang="en-US" sz="2400" dirty="0"/>
              <a:t>Probing Questions</a:t>
            </a:r>
          </a:p>
        </p:txBody>
      </p:sp>
      <p:cxnSp>
        <p:nvCxnSpPr>
          <p:cNvPr id="10" name="Straight Arrow Connector 9"/>
          <p:cNvCxnSpPr/>
          <p:nvPr/>
        </p:nvCxnSpPr>
        <p:spPr>
          <a:xfrm flipV="1">
            <a:off x="3126475" y="1870754"/>
            <a:ext cx="1333500" cy="69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26206" y="1443715"/>
            <a:ext cx="2465227" cy="461665"/>
          </a:xfrm>
          <a:prstGeom prst="rect">
            <a:avLst/>
          </a:prstGeom>
          <a:solidFill>
            <a:srgbClr val="FFFF00"/>
          </a:solidFill>
          <a:ln>
            <a:solidFill>
              <a:schemeClr val="tx1"/>
            </a:solidFill>
          </a:ln>
        </p:spPr>
        <p:txBody>
          <a:bodyPr wrap="none" rtlCol="0">
            <a:spAutoFit/>
          </a:bodyPr>
          <a:lstStyle/>
          <a:p>
            <a:pPr algn="ctr"/>
            <a:r>
              <a:rPr lang="en-US" sz="2400" dirty="0"/>
              <a:t>Rubric rating scale</a:t>
            </a:r>
          </a:p>
        </p:txBody>
      </p:sp>
      <p:cxnSp>
        <p:nvCxnSpPr>
          <p:cNvPr id="19" name="Straight Arrow Connector 18"/>
          <p:cNvCxnSpPr/>
          <p:nvPr/>
        </p:nvCxnSpPr>
        <p:spPr>
          <a:xfrm flipH="1">
            <a:off x="5932913" y="1868172"/>
            <a:ext cx="113498" cy="530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51075" y="1857560"/>
            <a:ext cx="140358" cy="540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219200" y="2819400"/>
            <a:ext cx="1524000" cy="461665"/>
          </a:xfrm>
          <a:prstGeom prst="rect">
            <a:avLst/>
          </a:prstGeom>
          <a:solidFill>
            <a:srgbClr val="FFFF00"/>
          </a:solidFill>
          <a:ln w="15875">
            <a:solidFill>
              <a:schemeClr val="tx1"/>
            </a:solidFill>
          </a:ln>
        </p:spPr>
        <p:txBody>
          <a:bodyPr wrap="square">
            <a:spAutoFit/>
          </a:bodyPr>
          <a:lstStyle/>
          <a:p>
            <a:pPr algn="ctr"/>
            <a:r>
              <a:rPr lang="en-US" sz="2400" dirty="0"/>
              <a:t>Indicator</a:t>
            </a:r>
          </a:p>
        </p:txBody>
      </p:sp>
      <p:cxnSp>
        <p:nvCxnSpPr>
          <p:cNvPr id="31" name="Straight Arrow Connector 30"/>
          <p:cNvCxnSpPr>
            <a:stCxn id="27" idx="3"/>
          </p:cNvCxnSpPr>
          <p:nvPr/>
        </p:nvCxnSpPr>
        <p:spPr>
          <a:xfrm flipV="1">
            <a:off x="2743200" y="2819401"/>
            <a:ext cx="1752600"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57201" y="4343400"/>
            <a:ext cx="3219449" cy="1200329"/>
          </a:xfrm>
          <a:prstGeom prst="rect">
            <a:avLst/>
          </a:prstGeom>
          <a:solidFill>
            <a:srgbClr val="FFFF00"/>
          </a:solidFill>
          <a:ln w="15875">
            <a:solidFill>
              <a:schemeClr val="tx1"/>
            </a:solidFill>
          </a:ln>
        </p:spPr>
        <p:txBody>
          <a:bodyPr wrap="square">
            <a:spAutoFit/>
          </a:bodyPr>
          <a:lstStyle/>
          <a:p>
            <a:pPr algn="ctr"/>
            <a:r>
              <a:rPr lang="en-US" sz="2400" dirty="0"/>
              <a:t>Text box to describe evidence to support rating of the team</a:t>
            </a:r>
          </a:p>
        </p:txBody>
      </p:sp>
      <p:cxnSp>
        <p:nvCxnSpPr>
          <p:cNvPr id="34" name="Straight Arrow Connector 33"/>
          <p:cNvCxnSpPr>
            <a:stCxn id="33" idx="3"/>
          </p:cNvCxnSpPr>
          <p:nvPr/>
        </p:nvCxnSpPr>
        <p:spPr>
          <a:xfrm flipV="1">
            <a:off x="3676650" y="4805065"/>
            <a:ext cx="1123950"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1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lstStyle/>
          <a:p>
            <a:r>
              <a:rPr lang="en-US" dirty="0"/>
              <a:t>Data-based Decision Making</a:t>
            </a:r>
          </a:p>
        </p:txBody>
      </p:sp>
      <p:sp>
        <p:nvSpPr>
          <p:cNvPr id="6" name="Content Placeholder 5"/>
          <p:cNvSpPr>
            <a:spLocks noGrp="1"/>
          </p:cNvSpPr>
          <p:nvPr>
            <p:ph idx="1"/>
          </p:nvPr>
        </p:nvSpPr>
        <p:spPr>
          <a:xfrm>
            <a:off x="457200" y="1219200"/>
            <a:ext cx="8229600" cy="5410200"/>
          </a:xfrm>
        </p:spPr>
        <p:txBody>
          <a:bodyPr>
            <a:normAutofit fontScale="85000" lnSpcReduction="10000"/>
          </a:bodyPr>
          <a:lstStyle/>
          <a:p>
            <a:r>
              <a:rPr lang="en-US" b="1" dirty="0"/>
              <a:t>Indicator</a:t>
            </a:r>
            <a:r>
              <a:rPr lang="en-US" i="1" dirty="0"/>
              <a:t>:  </a:t>
            </a:r>
            <a:r>
              <a:rPr lang="en-US" sz="2800" i="1" dirty="0"/>
              <a:t>Decisions about the school curriculum, instructional programs, academic and behavioral supports, and school improvement initiatives are based on data </a:t>
            </a:r>
            <a:endParaRPr lang="en-US" i="1" dirty="0"/>
          </a:p>
          <a:p>
            <a:r>
              <a:rPr lang="en-US" dirty="0"/>
              <a:t>Read the probing questions and the scale</a:t>
            </a:r>
            <a:r>
              <a:rPr lang="en-US" i="1" dirty="0"/>
              <a:t>.</a:t>
            </a:r>
          </a:p>
          <a:p>
            <a:r>
              <a:rPr lang="en-US" i="1" dirty="0"/>
              <a:t>What data, based on your SD issue, would you disaggregate and pay particular attention to?</a:t>
            </a:r>
          </a:p>
          <a:p>
            <a:r>
              <a:rPr lang="en-US" i="1" dirty="0"/>
              <a:t>Thinking about your self-assessment and your plan, are there still some gaps? </a:t>
            </a:r>
          </a:p>
          <a:p>
            <a:r>
              <a:rPr lang="en-US" i="1" dirty="0"/>
              <a:t>How would you rate your district/schools?</a:t>
            </a:r>
          </a:p>
          <a:p>
            <a:r>
              <a:rPr lang="en-US" i="1" dirty="0"/>
              <a:t>Do you need to amend your plan? </a:t>
            </a:r>
          </a:p>
          <a:p>
            <a:endParaRPr lang="en-US" i="1" dirty="0"/>
          </a:p>
        </p:txBody>
      </p:sp>
    </p:spTree>
    <p:extLst>
      <p:ext uri="{BB962C8B-B14F-4D97-AF65-F5344CB8AC3E}">
        <p14:creationId xmlns:p14="http://schemas.microsoft.com/office/powerpoint/2010/main" val="1294422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Team Discussion</a:t>
            </a:r>
          </a:p>
        </p:txBody>
      </p:sp>
      <p:pic>
        <p:nvPicPr>
          <p:cNvPr id="4098" name="Picture 2" descr="C:\Users\Nancy O'Hara\AppData\Local\Microsoft\Windows\Temporary Internet Files\Content.IE5\X349AW7R\MC90017435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599" y="4038600"/>
            <a:ext cx="3152151" cy="2703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0600" y="807898"/>
            <a:ext cx="7772400" cy="4906963"/>
          </a:xfrm>
        </p:spPr>
        <p:txBody>
          <a:bodyPr>
            <a:normAutofit fontScale="92500" lnSpcReduction="20000"/>
          </a:bodyPr>
          <a:lstStyle/>
          <a:p>
            <a:r>
              <a:rPr lang="en-US" dirty="0"/>
              <a:t>In your team, review the assigned section and discussion among yourselves.</a:t>
            </a:r>
          </a:p>
          <a:p>
            <a:pPr lvl="1"/>
            <a:r>
              <a:rPr lang="en-US" dirty="0"/>
              <a:t>How would you rate your district for this section now</a:t>
            </a:r>
          </a:p>
          <a:p>
            <a:pPr lvl="1"/>
            <a:r>
              <a:rPr lang="en-US" dirty="0"/>
              <a:t>Use your data, your self-assessments and your CEIS plan as resources.</a:t>
            </a:r>
          </a:p>
          <a:p>
            <a:pPr lvl="1"/>
            <a:r>
              <a:rPr lang="en-US" dirty="0"/>
              <a:t>Determine if there is more data you want to review</a:t>
            </a:r>
          </a:p>
          <a:p>
            <a:pPr lvl="1"/>
            <a:r>
              <a:rPr lang="en-US" dirty="0"/>
              <a:t>Determine if there are gaps in your current reviews (such as the self-assessment, </a:t>
            </a:r>
            <a:r>
              <a:rPr lang="en-US" dirty="0" err="1"/>
              <a:t>etc</a:t>
            </a:r>
            <a:r>
              <a:rPr lang="en-US" dirty="0"/>
              <a:t>)</a:t>
            </a:r>
          </a:p>
          <a:p>
            <a:pPr lvl="1"/>
            <a:r>
              <a:rPr lang="en-US" dirty="0"/>
              <a:t>Identify some next steps for enhancing this section</a:t>
            </a:r>
          </a:p>
          <a:p>
            <a:r>
              <a:rPr lang="en-US" dirty="0"/>
              <a:t>Prepare a summary of your discussion and plan to share with the group</a:t>
            </a:r>
          </a:p>
          <a:p>
            <a:pPr lvl="1"/>
            <a:endParaRPr lang="en-US" dirty="0"/>
          </a:p>
          <a:p>
            <a:endParaRPr lang="en-US" dirty="0"/>
          </a:p>
        </p:txBody>
      </p:sp>
    </p:spTree>
    <p:extLst>
      <p:ext uri="{BB962C8B-B14F-4D97-AF65-F5344CB8AC3E}">
        <p14:creationId xmlns:p14="http://schemas.microsoft.com/office/powerpoint/2010/main" val="3804635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Responsiveness</a:t>
            </a:r>
          </a:p>
        </p:txBody>
      </p:sp>
      <p:sp>
        <p:nvSpPr>
          <p:cNvPr id="3" name="Content Placeholder 2"/>
          <p:cNvSpPr>
            <a:spLocks noGrp="1"/>
          </p:cNvSpPr>
          <p:nvPr>
            <p:ph idx="1"/>
          </p:nvPr>
        </p:nvSpPr>
        <p:spPr/>
        <p:txBody>
          <a:bodyPr/>
          <a:lstStyle/>
          <a:p>
            <a:r>
              <a:rPr lang="en-US" b="1" dirty="0"/>
              <a:t>Indicators</a:t>
            </a:r>
            <a:r>
              <a:rPr lang="en-US" dirty="0"/>
              <a:t>:  </a:t>
            </a:r>
            <a:r>
              <a:rPr lang="en-US" sz="2800" i="1" dirty="0"/>
              <a:t>Culturally responsive instructional interventions and teaching strategies; Preparation for linguistic diversity; Facilitating the participation of parents  </a:t>
            </a:r>
          </a:p>
          <a:p>
            <a:r>
              <a:rPr lang="en-US" sz="2800" b="1" dirty="0"/>
              <a:t>Questions:  </a:t>
            </a:r>
            <a:r>
              <a:rPr lang="en-US" sz="2800" dirty="0"/>
              <a:t>Review the probing questions and consider your responses</a:t>
            </a:r>
            <a:endParaRPr lang="en-US" sz="2800" b="1" dirty="0"/>
          </a:p>
        </p:txBody>
      </p:sp>
    </p:spTree>
    <p:extLst>
      <p:ext uri="{BB962C8B-B14F-4D97-AF65-F5344CB8AC3E}">
        <p14:creationId xmlns:p14="http://schemas.microsoft.com/office/powerpoint/2010/main" val="2835394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Team Discussion</a:t>
            </a:r>
          </a:p>
        </p:txBody>
      </p:sp>
      <p:pic>
        <p:nvPicPr>
          <p:cNvPr id="4098" name="Picture 2" descr="C:\Users\Nancy O'Hara\AppData\Local\Microsoft\Windows\Temporary Internet Files\Content.IE5\X349AW7R\MC90017435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599" y="4038600"/>
            <a:ext cx="3152151" cy="2703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0600" y="807898"/>
            <a:ext cx="7772400" cy="4906963"/>
          </a:xfrm>
        </p:spPr>
        <p:txBody>
          <a:bodyPr>
            <a:normAutofit fontScale="92500" lnSpcReduction="20000"/>
          </a:bodyPr>
          <a:lstStyle/>
          <a:p>
            <a:r>
              <a:rPr lang="en-US" dirty="0"/>
              <a:t>In your team, review the assigned section and discuss among yourselves.</a:t>
            </a:r>
          </a:p>
          <a:p>
            <a:pPr lvl="1"/>
            <a:r>
              <a:rPr lang="en-US" dirty="0"/>
              <a:t>How would you rate your district for this section now</a:t>
            </a:r>
          </a:p>
          <a:p>
            <a:pPr lvl="1"/>
            <a:r>
              <a:rPr lang="en-US" dirty="0"/>
              <a:t>Use your data, your self-assessments and your CEIS plan as resources.</a:t>
            </a:r>
          </a:p>
          <a:p>
            <a:pPr lvl="1"/>
            <a:r>
              <a:rPr lang="en-US" dirty="0"/>
              <a:t>Determine if there is more data you want to review</a:t>
            </a:r>
          </a:p>
          <a:p>
            <a:pPr lvl="1"/>
            <a:r>
              <a:rPr lang="en-US" dirty="0"/>
              <a:t>Determine if there are gaps in your current reviews (such as the self-assessment, </a:t>
            </a:r>
            <a:r>
              <a:rPr lang="en-US" dirty="0" err="1"/>
              <a:t>etc</a:t>
            </a:r>
            <a:r>
              <a:rPr lang="en-US" dirty="0"/>
              <a:t>)</a:t>
            </a:r>
          </a:p>
          <a:p>
            <a:pPr lvl="1"/>
            <a:r>
              <a:rPr lang="en-US" dirty="0"/>
              <a:t>Identify some next steps for enhancing this section</a:t>
            </a:r>
          </a:p>
          <a:p>
            <a:r>
              <a:rPr lang="en-US" dirty="0"/>
              <a:t>Prepare a summary of your discussion and plan to share with the group</a:t>
            </a:r>
          </a:p>
        </p:txBody>
      </p:sp>
    </p:spTree>
    <p:extLst>
      <p:ext uri="{BB962C8B-B14F-4D97-AF65-F5344CB8AC3E}">
        <p14:creationId xmlns:p14="http://schemas.microsoft.com/office/powerpoint/2010/main" val="48979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3380-6FC6-4FAD-8274-4FD01F5A51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8F0F61-40FE-4856-BFF8-09675A1A2EC6}"/>
              </a:ext>
            </a:extLst>
          </p:cNvPr>
          <p:cNvSpPr>
            <a:spLocks noGrp="1"/>
          </p:cNvSpPr>
          <p:nvPr>
            <p:ph idx="1"/>
          </p:nvPr>
        </p:nvSpPr>
        <p:spPr/>
        <p:txBody>
          <a:bodyPr/>
          <a:lstStyle/>
          <a:p>
            <a:r>
              <a:rPr lang="en-US" dirty="0"/>
              <a:t>End of day 1</a:t>
            </a:r>
          </a:p>
        </p:txBody>
      </p:sp>
    </p:spTree>
    <p:extLst>
      <p:ext uri="{BB962C8B-B14F-4D97-AF65-F5344CB8AC3E}">
        <p14:creationId xmlns:p14="http://schemas.microsoft.com/office/powerpoint/2010/main" val="2723360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sections of the rubric</a:t>
            </a:r>
          </a:p>
        </p:txBody>
      </p:sp>
      <p:sp>
        <p:nvSpPr>
          <p:cNvPr id="3" name="Content Placeholder 2"/>
          <p:cNvSpPr>
            <a:spLocks noGrp="1"/>
          </p:cNvSpPr>
          <p:nvPr>
            <p:ph idx="1"/>
          </p:nvPr>
        </p:nvSpPr>
        <p:spPr/>
        <p:txBody>
          <a:bodyPr/>
          <a:lstStyle/>
          <a:p>
            <a:r>
              <a:rPr lang="en-US" dirty="0"/>
              <a:t>Core Instructional Program</a:t>
            </a:r>
          </a:p>
          <a:p>
            <a:pPr lvl="1"/>
            <a:r>
              <a:rPr lang="en-US" i="1" dirty="0"/>
              <a:t>Consistent, well-articulated curriculum implemented with fidelity </a:t>
            </a:r>
          </a:p>
          <a:p>
            <a:pPr lvl="1"/>
            <a:r>
              <a:rPr lang="en-US" i="1" dirty="0"/>
              <a:t>Scientifically-based instructional program </a:t>
            </a:r>
          </a:p>
          <a:p>
            <a:pPr lvl="1"/>
            <a:r>
              <a:rPr lang="en-US" i="1" dirty="0"/>
              <a:t>Differentiated instruction </a:t>
            </a:r>
          </a:p>
          <a:p>
            <a:pPr lvl="1"/>
            <a:r>
              <a:rPr lang="en-US" i="1" dirty="0"/>
              <a:t>Informing parents and guardians about the core instructional program </a:t>
            </a:r>
            <a:endParaRPr lang="en-US" dirty="0"/>
          </a:p>
        </p:txBody>
      </p:sp>
    </p:spTree>
    <p:extLst>
      <p:ext uri="{BB962C8B-B14F-4D97-AF65-F5344CB8AC3E}">
        <p14:creationId xmlns:p14="http://schemas.microsoft.com/office/powerpoint/2010/main" val="3746247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sections of the rubric</a:t>
            </a:r>
          </a:p>
        </p:txBody>
      </p:sp>
      <p:sp>
        <p:nvSpPr>
          <p:cNvPr id="3" name="Content Placeholder 2"/>
          <p:cNvSpPr>
            <a:spLocks noGrp="1"/>
          </p:cNvSpPr>
          <p:nvPr>
            <p:ph idx="1"/>
          </p:nvPr>
        </p:nvSpPr>
        <p:spPr/>
        <p:txBody>
          <a:bodyPr/>
          <a:lstStyle/>
          <a:p>
            <a:r>
              <a:rPr lang="en-US" dirty="0"/>
              <a:t>Assessment-universal screening and progress monitoring</a:t>
            </a:r>
          </a:p>
          <a:p>
            <a:pPr lvl="1"/>
            <a:r>
              <a:rPr lang="en-US" i="1" dirty="0"/>
              <a:t>Universal screening </a:t>
            </a:r>
          </a:p>
          <a:p>
            <a:pPr lvl="1"/>
            <a:r>
              <a:rPr lang="en-US" i="1" dirty="0"/>
              <a:t>Progress monitoring </a:t>
            </a:r>
          </a:p>
          <a:p>
            <a:pPr lvl="1"/>
            <a:r>
              <a:rPr lang="en-US" i="1" dirty="0"/>
              <a:t>Informing parents and guardians about screening and progress monitoring results </a:t>
            </a:r>
            <a:endParaRPr lang="en-US" dirty="0"/>
          </a:p>
        </p:txBody>
      </p:sp>
    </p:spTree>
    <p:extLst>
      <p:ext uri="{BB962C8B-B14F-4D97-AF65-F5344CB8AC3E}">
        <p14:creationId xmlns:p14="http://schemas.microsoft.com/office/powerpoint/2010/main" val="739166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sections of the rubric</a:t>
            </a:r>
          </a:p>
        </p:txBody>
      </p:sp>
      <p:sp>
        <p:nvSpPr>
          <p:cNvPr id="3" name="Content Placeholder 2"/>
          <p:cNvSpPr>
            <a:spLocks noGrp="1"/>
          </p:cNvSpPr>
          <p:nvPr>
            <p:ph idx="1"/>
          </p:nvPr>
        </p:nvSpPr>
        <p:spPr/>
        <p:txBody>
          <a:bodyPr>
            <a:normAutofit fontScale="92500" lnSpcReduction="20000"/>
          </a:bodyPr>
          <a:lstStyle/>
          <a:p>
            <a:r>
              <a:rPr lang="en-US" dirty="0"/>
              <a:t>Interventions and Supports</a:t>
            </a:r>
          </a:p>
          <a:p>
            <a:pPr lvl="1"/>
            <a:r>
              <a:rPr lang="en-US" i="1" dirty="0"/>
              <a:t>Evidence-based behavioral interventions and supports, in addition to core instruction, are embedded within a multi-tiered framework and implemented with fidelity </a:t>
            </a:r>
          </a:p>
          <a:p>
            <a:pPr lvl="1"/>
            <a:r>
              <a:rPr lang="en-US" i="1" dirty="0"/>
              <a:t>School-level practices use tiered response methods (MTSS) that include academic and behavioral interventions and supports </a:t>
            </a:r>
          </a:p>
          <a:p>
            <a:pPr lvl="1"/>
            <a:r>
              <a:rPr lang="en-US" i="1" dirty="0"/>
              <a:t>A comprehensive district-level school discipline policy </a:t>
            </a:r>
          </a:p>
          <a:p>
            <a:pPr lvl="1"/>
            <a:r>
              <a:rPr lang="en-US" i="1" dirty="0"/>
              <a:t>Parents and guardians are regularly informed, in their native or home language, of interventions provided to their children and their children’s responses to those interventions for academic and behavioral skills </a:t>
            </a:r>
            <a:endParaRPr lang="en-US" dirty="0"/>
          </a:p>
        </p:txBody>
      </p:sp>
    </p:spTree>
    <p:extLst>
      <p:ext uri="{BB962C8B-B14F-4D97-AF65-F5344CB8AC3E}">
        <p14:creationId xmlns:p14="http://schemas.microsoft.com/office/powerpoint/2010/main" val="124807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D5E0C9B-D27D-41B4-9A5D-D720F7A88CC5}"/>
              </a:ext>
            </a:extLst>
          </p:cNvPr>
          <p:cNvGraphicFramePr>
            <a:graphicFrameLocks noGrp="1"/>
          </p:cNvGraphicFramePr>
          <p:nvPr>
            <p:ph idx="1"/>
            <p:extLst>
              <p:ext uri="{D42A27DB-BD31-4B8C-83A1-F6EECF244321}">
                <p14:modId xmlns:p14="http://schemas.microsoft.com/office/powerpoint/2010/main" val="1910491397"/>
              </p:ext>
            </p:extLst>
          </p:nvPr>
        </p:nvGraphicFramePr>
        <p:xfrm>
          <a:off x="190868" y="0"/>
          <a:ext cx="8562513" cy="551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835AF4A-3209-4293-8FC7-EB2F6CEEC10A}"/>
              </a:ext>
            </a:extLst>
          </p:cNvPr>
          <p:cNvSpPr txBox="1"/>
          <p:nvPr/>
        </p:nvSpPr>
        <p:spPr>
          <a:xfrm>
            <a:off x="585927" y="448898"/>
            <a:ext cx="6782539" cy="584775"/>
          </a:xfrm>
          <a:prstGeom prst="rect">
            <a:avLst/>
          </a:prstGeom>
          <a:noFill/>
        </p:spPr>
        <p:txBody>
          <a:bodyPr wrap="square" rtlCol="0">
            <a:spAutoFit/>
          </a:bodyPr>
          <a:lstStyle/>
          <a:p>
            <a:r>
              <a:rPr lang="en-US" sz="3200" dirty="0"/>
              <a:t>Have you dug deep enough?</a:t>
            </a:r>
          </a:p>
        </p:txBody>
      </p:sp>
      <p:pic>
        <p:nvPicPr>
          <p:cNvPr id="9" name="Picture 8" descr="A close up of a logo&#10;&#10;Description generated with very high confidence">
            <a:extLst>
              <a:ext uri="{FF2B5EF4-FFF2-40B4-BE49-F238E27FC236}">
                <a16:creationId xmlns:a16="http://schemas.microsoft.com/office/drawing/2014/main" id="{15908165-CD0E-4E7D-8032-FED42A9DC7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2316" y="4238512"/>
            <a:ext cx="4697401" cy="2170590"/>
          </a:xfrm>
          <a:prstGeom prst="rect">
            <a:avLst/>
          </a:prstGeom>
        </p:spPr>
      </p:pic>
    </p:spTree>
    <p:extLst>
      <p:ext uri="{BB962C8B-B14F-4D97-AF65-F5344CB8AC3E}">
        <p14:creationId xmlns:p14="http://schemas.microsoft.com/office/powerpoint/2010/main" val="150964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Team Discussion</a:t>
            </a:r>
          </a:p>
        </p:txBody>
      </p:sp>
      <p:pic>
        <p:nvPicPr>
          <p:cNvPr id="4098" name="Picture 2" descr="C:\Users\Nancy O'Hara\AppData\Local\Microsoft\Windows\Temporary Internet Files\Content.IE5\X349AW7R\MC90017435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599" y="4038600"/>
            <a:ext cx="3152151" cy="2703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0600" y="807898"/>
            <a:ext cx="7772400" cy="4906963"/>
          </a:xfrm>
        </p:spPr>
        <p:txBody>
          <a:bodyPr>
            <a:normAutofit fontScale="92500" lnSpcReduction="20000"/>
          </a:bodyPr>
          <a:lstStyle/>
          <a:p>
            <a:r>
              <a:rPr lang="en-US" dirty="0"/>
              <a:t>In your team, select one of the three remaining sections and discuss among yourselves.</a:t>
            </a:r>
          </a:p>
          <a:p>
            <a:pPr lvl="1"/>
            <a:r>
              <a:rPr lang="en-US" dirty="0"/>
              <a:t>How would you rate your district for this section now</a:t>
            </a:r>
          </a:p>
          <a:p>
            <a:pPr lvl="1"/>
            <a:r>
              <a:rPr lang="en-US" dirty="0"/>
              <a:t>Use your data, your self-assessments and your CEIS plan as resources.</a:t>
            </a:r>
          </a:p>
          <a:p>
            <a:pPr lvl="1"/>
            <a:r>
              <a:rPr lang="en-US" dirty="0"/>
              <a:t>Determine if there is more data you want to review</a:t>
            </a:r>
          </a:p>
          <a:p>
            <a:pPr lvl="1"/>
            <a:r>
              <a:rPr lang="en-US" dirty="0"/>
              <a:t>Determine if there are gaps in your current reviews (such as the self-assessment, </a:t>
            </a:r>
            <a:r>
              <a:rPr lang="en-US" dirty="0" err="1"/>
              <a:t>etc</a:t>
            </a:r>
            <a:r>
              <a:rPr lang="en-US" dirty="0"/>
              <a:t>)</a:t>
            </a:r>
          </a:p>
          <a:p>
            <a:pPr lvl="1"/>
            <a:r>
              <a:rPr lang="en-US" dirty="0"/>
              <a:t>Identify some next steps for enhancing this section</a:t>
            </a:r>
          </a:p>
          <a:p>
            <a:r>
              <a:rPr lang="en-US" dirty="0"/>
              <a:t>Prepare a summary of your discussion and plan to share with the group.</a:t>
            </a:r>
          </a:p>
        </p:txBody>
      </p:sp>
    </p:spTree>
    <p:extLst>
      <p:ext uri="{BB962C8B-B14F-4D97-AF65-F5344CB8AC3E}">
        <p14:creationId xmlns:p14="http://schemas.microsoft.com/office/powerpoint/2010/main" val="2974899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the next steps</a:t>
            </a:r>
          </a:p>
        </p:txBody>
      </p:sp>
      <p:sp>
        <p:nvSpPr>
          <p:cNvPr id="3" name="Content Placeholder 2"/>
          <p:cNvSpPr>
            <a:spLocks noGrp="1"/>
          </p:cNvSpPr>
          <p:nvPr>
            <p:ph idx="1"/>
          </p:nvPr>
        </p:nvSpPr>
        <p:spPr/>
        <p:txBody>
          <a:bodyPr/>
          <a:lstStyle/>
          <a:p>
            <a:r>
              <a:rPr lang="en-US" dirty="0"/>
              <a:t>Team discussion and planning  to</a:t>
            </a:r>
          </a:p>
          <a:p>
            <a:pPr lvl="1"/>
            <a:r>
              <a:rPr lang="en-US" dirty="0"/>
              <a:t>Continue this conversation in the district with the full team</a:t>
            </a:r>
          </a:p>
          <a:p>
            <a:pPr lvl="1"/>
            <a:r>
              <a:rPr lang="en-US" dirty="0"/>
              <a:t>Consider if the right people are involved</a:t>
            </a:r>
          </a:p>
          <a:p>
            <a:pPr lvl="1"/>
            <a:r>
              <a:rPr lang="en-US" dirty="0"/>
              <a:t>Consider connections to the self-assessment</a:t>
            </a:r>
          </a:p>
        </p:txBody>
      </p:sp>
    </p:spTree>
    <p:extLst>
      <p:ext uri="{BB962C8B-B14F-4D97-AF65-F5344CB8AC3E}">
        <p14:creationId xmlns:p14="http://schemas.microsoft.com/office/powerpoint/2010/main" val="3728728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p:txBody>
          <a:bodyPr/>
          <a:lstStyle/>
          <a:p>
            <a:r>
              <a:rPr lang="en-US" dirty="0"/>
              <a:t>Prior to determining that a child is eligible for special education, does the district ensure the determinate factor was not  </a:t>
            </a:r>
          </a:p>
          <a:p>
            <a:pPr lvl="1"/>
            <a:r>
              <a:rPr lang="en-US" dirty="0"/>
              <a:t>A lack of appropriate instruction in reading, including the essential components of reading instruction; or</a:t>
            </a:r>
          </a:p>
          <a:p>
            <a:pPr lvl="1"/>
            <a:r>
              <a:rPr lang="en-US" dirty="0"/>
              <a:t>A lack of appropriate instruction in math; or</a:t>
            </a:r>
          </a:p>
          <a:p>
            <a:pPr lvl="1"/>
            <a:r>
              <a:rPr lang="en-US" dirty="0"/>
              <a:t>Limited English proficiency</a:t>
            </a:r>
          </a:p>
        </p:txBody>
      </p:sp>
    </p:spTree>
    <p:extLst>
      <p:ext uri="{BB962C8B-B14F-4D97-AF65-F5344CB8AC3E}">
        <p14:creationId xmlns:p14="http://schemas.microsoft.com/office/powerpoint/2010/main" val="3816571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p:txBody>
          <a:bodyPr/>
          <a:lstStyle/>
          <a:p>
            <a:r>
              <a:rPr lang="en-US" dirty="0"/>
              <a:t>Does the multidisciplinary team consider cultural/ethnic, as well as dialectal variations in selecting assessment procedures and analyzing evaluation data, especially for culturally and linguistically diverse students suspected of having a disability?</a:t>
            </a:r>
          </a:p>
          <a:p>
            <a:endParaRPr lang="en-US" dirty="0"/>
          </a:p>
        </p:txBody>
      </p:sp>
    </p:spTree>
    <p:extLst>
      <p:ext uri="{BB962C8B-B14F-4D97-AF65-F5344CB8AC3E}">
        <p14:creationId xmlns:p14="http://schemas.microsoft.com/office/powerpoint/2010/main" val="176687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a:xfrm>
            <a:off x="457200" y="1362076"/>
            <a:ext cx="8229600" cy="4764088"/>
          </a:xfrm>
        </p:spPr>
        <p:txBody>
          <a:bodyPr>
            <a:normAutofit fontScale="92500" lnSpcReduction="10000"/>
          </a:bodyPr>
          <a:lstStyle/>
          <a:p>
            <a:r>
              <a:rPr lang="en-US" dirty="0"/>
              <a:t>Does the district keep the following data related to disciplinary referrals:</a:t>
            </a:r>
          </a:p>
          <a:p>
            <a:pPr lvl="1"/>
            <a:r>
              <a:rPr lang="en-US" dirty="0"/>
              <a:t>reason(s) for the referral;</a:t>
            </a:r>
          </a:p>
          <a:p>
            <a:pPr lvl="1"/>
            <a:r>
              <a:rPr lang="en-US" dirty="0"/>
              <a:t>action(s) taken;</a:t>
            </a:r>
          </a:p>
          <a:p>
            <a:pPr lvl="1"/>
            <a:r>
              <a:rPr lang="en-US" dirty="0"/>
              <a:t>number of referrals made by school(s) and individual  teacher(s);</a:t>
            </a:r>
          </a:p>
          <a:p>
            <a:pPr lvl="1"/>
            <a:r>
              <a:rPr lang="en-CA" dirty="0"/>
              <a:t>number</a:t>
            </a:r>
            <a:r>
              <a:rPr lang="en-US" dirty="0"/>
              <a:t> of discipline referrals made according to student age, grade, sex, and race;</a:t>
            </a:r>
          </a:p>
          <a:p>
            <a:pPr lvl="1"/>
            <a:r>
              <a:rPr lang="en-US" dirty="0"/>
              <a:t>number of discipline referrals made vs. number of suspensions/expulsions made; and</a:t>
            </a:r>
          </a:p>
          <a:p>
            <a:pPr lvl="1"/>
            <a:r>
              <a:rPr lang="en-US" dirty="0"/>
              <a:t>number of students placed into alternative settings?</a:t>
            </a:r>
          </a:p>
          <a:p>
            <a:endParaRPr lang="en-US" dirty="0"/>
          </a:p>
        </p:txBody>
      </p:sp>
    </p:spTree>
    <p:extLst>
      <p:ext uri="{BB962C8B-B14F-4D97-AF65-F5344CB8AC3E}">
        <p14:creationId xmlns:p14="http://schemas.microsoft.com/office/powerpoint/2010/main" val="3568187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p:txBody>
          <a:bodyPr/>
          <a:lstStyle/>
          <a:p>
            <a:r>
              <a:rPr lang="en-US" dirty="0"/>
              <a:t>Does the multidisciplinary team address the areas of exclusion under 34 CFR 300.309 in the criteria for determining the existence of a specific learning disability, paying particular attention to 34 CFR 300.311(a)(6) which addresses environmental, cultural or economic disadvantages?</a:t>
            </a:r>
          </a:p>
          <a:p>
            <a:endParaRPr lang="en-US" dirty="0"/>
          </a:p>
        </p:txBody>
      </p:sp>
    </p:spTree>
    <p:extLst>
      <p:ext uri="{BB962C8B-B14F-4D97-AF65-F5344CB8AC3E}">
        <p14:creationId xmlns:p14="http://schemas.microsoft.com/office/powerpoint/2010/main" val="2865097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p:txBody>
          <a:bodyPr/>
          <a:lstStyle/>
          <a:p>
            <a:r>
              <a:rPr lang="en-US" dirty="0"/>
              <a:t>Are teachers and administrators trained in the techniques of positive behavioral interventions and supports?</a:t>
            </a:r>
          </a:p>
          <a:p>
            <a:r>
              <a:rPr lang="en-CA" dirty="0"/>
              <a:t>Does t</a:t>
            </a:r>
            <a:r>
              <a:rPr lang="en-US" dirty="0"/>
              <a:t>he district have graduated discipline procedures in place?</a:t>
            </a:r>
          </a:p>
          <a:p>
            <a:endParaRPr lang="en-US" dirty="0"/>
          </a:p>
        </p:txBody>
      </p:sp>
    </p:spTree>
    <p:extLst>
      <p:ext uri="{BB962C8B-B14F-4D97-AF65-F5344CB8AC3E}">
        <p14:creationId xmlns:p14="http://schemas.microsoft.com/office/powerpoint/2010/main" val="146673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Self-Assessment of District Policies, Procedures and Practices </a:t>
            </a:r>
          </a:p>
        </p:txBody>
      </p:sp>
      <p:sp>
        <p:nvSpPr>
          <p:cNvPr id="3" name="Content Placeholder 2"/>
          <p:cNvSpPr>
            <a:spLocks noGrp="1"/>
          </p:cNvSpPr>
          <p:nvPr>
            <p:ph idx="1"/>
          </p:nvPr>
        </p:nvSpPr>
        <p:spPr/>
        <p:txBody>
          <a:bodyPr/>
          <a:lstStyle/>
          <a:p>
            <a:r>
              <a:rPr lang="en-US" dirty="0"/>
              <a:t>Does the district provide staff training for developing and implementing appropriate behavior intervention plans?</a:t>
            </a:r>
          </a:p>
          <a:p>
            <a:r>
              <a:rPr lang="en-US" dirty="0"/>
              <a:t>In the case of a child whose behavior impedes his or her learning or that of others, does the district consider the use of positive behavioral interventions and supports, and other strategies, to address that behavior? </a:t>
            </a:r>
          </a:p>
          <a:p>
            <a:endParaRPr lang="en-US" dirty="0"/>
          </a:p>
        </p:txBody>
      </p:sp>
    </p:spTree>
    <p:extLst>
      <p:ext uri="{BB962C8B-B14F-4D97-AF65-F5344CB8AC3E}">
        <p14:creationId xmlns:p14="http://schemas.microsoft.com/office/powerpoint/2010/main" val="1841280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6324600"/>
            <a:ext cx="2133600" cy="365125"/>
          </a:xfrm>
          <a:prstGeom prst="rect">
            <a:avLst/>
          </a:prstGeom>
        </p:spPr>
        <p:txBody>
          <a:bodyPr/>
          <a:lstStyle/>
          <a:p>
            <a:fld id="{02E421D0-61C5-40F2-9BD8-AE9424D37189}" type="slidenum">
              <a:rPr lang="en-US" smtClean="0"/>
              <a:pPr/>
              <a:t>58</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40"/>
            <a:ext cx="9144000" cy="9098394"/>
          </a:xfrm>
          <a:prstGeom prst="rect">
            <a:avLst/>
          </a:prstGeom>
        </p:spPr>
      </p:pic>
      <p:sp>
        <p:nvSpPr>
          <p:cNvPr id="3" name="Content Placeholder 2"/>
          <p:cNvSpPr>
            <a:spLocks noGrp="1"/>
          </p:cNvSpPr>
          <p:nvPr>
            <p:ph idx="1"/>
          </p:nvPr>
        </p:nvSpPr>
        <p:spPr>
          <a:xfrm>
            <a:off x="1127053" y="340240"/>
            <a:ext cx="7549116" cy="3444951"/>
          </a:xfrm>
        </p:spPr>
        <p:txBody>
          <a:bodyPr>
            <a:normAutofit fontScale="85000" lnSpcReduction="20000"/>
          </a:bodyPr>
          <a:lstStyle/>
          <a:p>
            <a:pPr marL="0" indent="0">
              <a:buNone/>
            </a:pPr>
            <a:endParaRPr lang="en-US" dirty="0"/>
          </a:p>
          <a:p>
            <a:pPr marL="0" indent="0">
              <a:buNone/>
            </a:pPr>
            <a:r>
              <a:rPr lang="en-US" sz="4600" dirty="0">
                <a:solidFill>
                  <a:srgbClr val="FFFF00"/>
                </a:solidFill>
              </a:rPr>
              <a:t>To address success gaps…</a:t>
            </a:r>
          </a:p>
          <a:p>
            <a:pPr marL="0" indent="0">
              <a:buNone/>
            </a:pPr>
            <a:endParaRPr lang="en-US" sz="4600" dirty="0">
              <a:solidFill>
                <a:srgbClr val="FFFF00"/>
              </a:solidFill>
            </a:endParaRPr>
          </a:p>
          <a:p>
            <a:pPr marL="0" indent="0">
              <a:lnSpc>
                <a:spcPct val="100000"/>
              </a:lnSpc>
              <a:buNone/>
            </a:pPr>
            <a:r>
              <a:rPr lang="en-US" sz="4600" dirty="0">
                <a:solidFill>
                  <a:srgbClr val="FFFF00"/>
                </a:solidFill>
              </a:rPr>
              <a:t>… look closely at equity, inclusion, and opportunity for children in the affected groups.</a:t>
            </a:r>
          </a:p>
        </p:txBody>
      </p:sp>
      <p:sp>
        <p:nvSpPr>
          <p:cNvPr id="10" name="Title 9"/>
          <p:cNvSpPr>
            <a:spLocks noGrp="1"/>
          </p:cNvSpPr>
          <p:nvPr>
            <p:ph type="title"/>
          </p:nvPr>
        </p:nvSpPr>
        <p:spPr/>
        <p:txBody>
          <a:bodyPr/>
          <a:lstStyle/>
          <a:p>
            <a:endParaRPr lang="en-US" dirty="0"/>
          </a:p>
        </p:txBody>
      </p:sp>
    </p:spTree>
    <p:extLst>
      <p:ext uri="{BB962C8B-B14F-4D97-AF65-F5344CB8AC3E}">
        <p14:creationId xmlns:p14="http://schemas.microsoft.com/office/powerpoint/2010/main" val="36563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p:txBody>
          <a:bodyPr>
            <a:normAutofit/>
          </a:bodyPr>
          <a:lstStyle/>
          <a:p>
            <a:r>
              <a:rPr lang="en-US" dirty="0"/>
              <a:t>Expectations  for next steps from the state</a:t>
            </a:r>
          </a:p>
          <a:p>
            <a:endParaRPr lang="en-US" dirty="0"/>
          </a:p>
          <a:p>
            <a:endParaRPr lang="en-US" dirty="0"/>
          </a:p>
          <a:p>
            <a:endParaRPr lang="en-US" dirty="0"/>
          </a:p>
        </p:txBody>
      </p:sp>
    </p:spTree>
    <p:extLst>
      <p:ext uri="{BB962C8B-B14F-4D97-AF65-F5344CB8AC3E}">
        <p14:creationId xmlns:p14="http://schemas.microsoft.com/office/powerpoint/2010/main" val="294546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E6D9-6E14-4043-B1FC-9D3AAEC2511B}"/>
              </a:ext>
            </a:extLst>
          </p:cNvPr>
          <p:cNvSpPr>
            <a:spLocks noGrp="1"/>
          </p:cNvSpPr>
          <p:nvPr>
            <p:ph type="title"/>
          </p:nvPr>
        </p:nvSpPr>
        <p:spPr/>
        <p:txBody>
          <a:bodyPr/>
          <a:lstStyle/>
          <a:p>
            <a:r>
              <a:rPr lang="en-US" dirty="0"/>
              <a:t>Others signs you have dug deep enough:</a:t>
            </a:r>
          </a:p>
        </p:txBody>
      </p:sp>
      <p:sp>
        <p:nvSpPr>
          <p:cNvPr id="3" name="Content Placeholder 2">
            <a:extLst>
              <a:ext uri="{FF2B5EF4-FFF2-40B4-BE49-F238E27FC236}">
                <a16:creationId xmlns:a16="http://schemas.microsoft.com/office/drawing/2014/main" id="{839306A0-BED9-41F8-9D8E-A8A383E9650A}"/>
              </a:ext>
            </a:extLst>
          </p:cNvPr>
          <p:cNvSpPr>
            <a:spLocks noGrp="1"/>
          </p:cNvSpPr>
          <p:nvPr>
            <p:ph idx="1"/>
          </p:nvPr>
        </p:nvSpPr>
        <p:spPr/>
        <p:txBody>
          <a:bodyPr>
            <a:normAutofit fontScale="85000" lnSpcReduction="10000"/>
          </a:bodyPr>
          <a:lstStyle/>
          <a:p>
            <a:r>
              <a:rPr lang="en-US" dirty="0"/>
              <a:t>You run into a dead end asking what caused the proposed root cause.</a:t>
            </a:r>
          </a:p>
          <a:p>
            <a:r>
              <a:rPr lang="en-US" dirty="0"/>
              <a:t>The team agrees that is the root cause.</a:t>
            </a:r>
          </a:p>
          <a:p>
            <a:r>
              <a:rPr lang="en-US" dirty="0"/>
              <a:t>The cause is logical, makes sense, and provides clarity to the problem.</a:t>
            </a:r>
          </a:p>
          <a:p>
            <a:r>
              <a:rPr lang="en-US" dirty="0"/>
              <a:t>The cause is something you can influence and control.</a:t>
            </a:r>
          </a:p>
          <a:p>
            <a:r>
              <a:rPr lang="en-US" dirty="0"/>
              <a:t>If the cause is dissolved, there is realistic hope that the problem can be reduced or prevented in the future.</a:t>
            </a:r>
          </a:p>
        </p:txBody>
      </p:sp>
    </p:spTree>
    <p:extLst>
      <p:ext uri="{BB962C8B-B14F-4D97-AF65-F5344CB8AC3E}">
        <p14:creationId xmlns:p14="http://schemas.microsoft.com/office/powerpoint/2010/main" val="322512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Resources</a:t>
            </a:r>
          </a:p>
        </p:txBody>
      </p:sp>
      <p:sp>
        <p:nvSpPr>
          <p:cNvPr id="3" name="Content Placeholder 2"/>
          <p:cNvSpPr>
            <a:spLocks noGrp="1"/>
          </p:cNvSpPr>
          <p:nvPr>
            <p:ph idx="1"/>
          </p:nvPr>
        </p:nvSpPr>
        <p:spPr>
          <a:xfrm>
            <a:off x="381000" y="1219200"/>
            <a:ext cx="8229600" cy="5257800"/>
          </a:xfrm>
        </p:spPr>
        <p:txBody>
          <a:bodyPr>
            <a:normAutofit/>
          </a:bodyPr>
          <a:lstStyle/>
          <a:p>
            <a:r>
              <a:rPr lang="en-US" dirty="0"/>
              <a:t>Please provide feedback about the tools if you use them</a:t>
            </a:r>
          </a:p>
          <a:p>
            <a:pPr lvl="1"/>
            <a:r>
              <a:rPr lang="en-US" dirty="0"/>
              <a:t>Contact Nancy O’Hara (</a:t>
            </a:r>
            <a:r>
              <a:rPr lang="en-US" dirty="0">
                <a:hlinkClick r:id="rId3"/>
              </a:rPr>
              <a:t>nancy.ohara@uky.edu</a:t>
            </a:r>
            <a:r>
              <a:rPr lang="en-US" dirty="0"/>
              <a:t>) or Terry Long (</a:t>
            </a:r>
            <a:r>
              <a:rPr lang="en-US" dirty="0">
                <a:hlinkClick r:id="rId4"/>
              </a:rPr>
              <a:t>terry.long@sped-data.com</a:t>
            </a:r>
            <a:r>
              <a:rPr lang="en-US" dirty="0"/>
              <a:t>) with the IDC for further information or assistance.</a:t>
            </a:r>
          </a:p>
          <a:p>
            <a:r>
              <a:rPr lang="en-US" dirty="0"/>
              <a:t>The documents can be found at </a:t>
            </a:r>
            <a:r>
              <a:rPr lang="en-US" dirty="0">
                <a:hlinkClick r:id="rId5"/>
              </a:rPr>
              <a:t>www.ideadata.org</a:t>
            </a:r>
            <a:endParaRPr lang="en-US" dirty="0"/>
          </a:p>
          <a:p>
            <a:endParaRPr lang="en-US" dirty="0"/>
          </a:p>
          <a:p>
            <a:pPr marL="0" indent="0" algn="ctr">
              <a:buNone/>
            </a:pPr>
            <a:endParaRPr lang="en-US" sz="4400" b="1" i="1" dirty="0"/>
          </a:p>
          <a:p>
            <a:pPr marL="0" indent="0" algn="ctr">
              <a:buNone/>
            </a:pPr>
            <a:endParaRPr lang="en-US" sz="4400" b="1" i="1" dirty="0"/>
          </a:p>
        </p:txBody>
      </p:sp>
    </p:spTree>
    <p:extLst>
      <p:ext uri="{BB962C8B-B14F-4D97-AF65-F5344CB8AC3E}">
        <p14:creationId xmlns:p14="http://schemas.microsoft.com/office/powerpoint/2010/main" val="3180714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cultural responsiveness</a:t>
            </a:r>
          </a:p>
        </p:txBody>
      </p:sp>
      <p:sp>
        <p:nvSpPr>
          <p:cNvPr id="3" name="Content Placeholder 2"/>
          <p:cNvSpPr>
            <a:spLocks noGrp="1"/>
          </p:cNvSpPr>
          <p:nvPr>
            <p:ph idx="1"/>
          </p:nvPr>
        </p:nvSpPr>
        <p:spPr/>
        <p:txBody>
          <a:bodyPr>
            <a:normAutofit/>
          </a:bodyPr>
          <a:lstStyle/>
          <a:p>
            <a:r>
              <a:rPr lang="en-US" sz="4400" dirty="0"/>
              <a:t>http://www.niusileadscape.org/</a:t>
            </a:r>
          </a:p>
        </p:txBody>
      </p:sp>
    </p:spTree>
    <p:extLst>
      <p:ext uri="{BB962C8B-B14F-4D97-AF65-F5344CB8AC3E}">
        <p14:creationId xmlns:p14="http://schemas.microsoft.com/office/powerpoint/2010/main" val="168981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819399"/>
          </a:xfrm>
        </p:spPr>
        <p:txBody>
          <a:bodyPr>
            <a:normAutofit/>
          </a:bodyPr>
          <a:lstStyle/>
          <a:p>
            <a:pPr marL="457200" indent="0">
              <a:buNone/>
            </a:pPr>
            <a:r>
              <a:rPr lang="en-US" sz="2000" dirty="0"/>
              <a:t>The contents of this presentation were developed under grants from the U.S. Department of Education. However, the contents do not necessarily represent the policy of the Department of Education, and you should not assume endorsement by the Federal Government. </a:t>
            </a:r>
            <a:endParaRPr lang="en-US" sz="2800" dirty="0"/>
          </a:p>
        </p:txBody>
      </p:sp>
      <p:grpSp>
        <p:nvGrpSpPr>
          <p:cNvPr id="4" name="Group 3" descr="Logos for the IDEAs that Work, US Department of Education, and the TA&amp;D Network." title="Logos"/>
          <p:cNvGrpSpPr/>
          <p:nvPr/>
        </p:nvGrpSpPr>
        <p:grpSpPr>
          <a:xfrm>
            <a:off x="2209800" y="4773923"/>
            <a:ext cx="4648200" cy="990600"/>
            <a:chOff x="2362200" y="4196084"/>
            <a:chExt cx="4648200" cy="990600"/>
          </a:xfrm>
        </p:grpSpPr>
        <p:pic>
          <p:nvPicPr>
            <p:cNvPr id="5" name="Picture 4" descr="Logo of the U.S. Department of Educ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6" name="Picture 5"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7" name="Picture 6" descr="Logo of the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790717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More Information</a:t>
            </a:r>
            <a:endParaRPr lang="en-US" dirty="0"/>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219184"/>
                </a:solidFill>
                <a:latin typeface="Corbel"/>
                <a:cs typeface="Corbel"/>
              </a:rPr>
              <a:t>Visit the IDC website </a:t>
            </a:r>
            <a:br>
              <a:rPr lang="en-US" sz="3200" dirty="0">
                <a:latin typeface="Corbel"/>
                <a:cs typeface="Corbel"/>
              </a:rPr>
            </a:br>
            <a:r>
              <a:rPr lang="en-US" sz="3200" dirty="0">
                <a:latin typeface="Corbel"/>
                <a:cs typeface="Corbel"/>
                <a:hlinkClick r:id="rId2" tooltip="IDEA data center"/>
              </a:rPr>
              <a:t>http://ideadata.org/</a:t>
            </a:r>
            <a:endParaRPr lang="en-US" sz="3200" dirty="0">
              <a:latin typeface="Corbel"/>
              <a:cs typeface="Corbel"/>
            </a:endParaRPr>
          </a:p>
          <a:p>
            <a:endParaRPr lang="en-US" sz="3200" dirty="0">
              <a:latin typeface="Corbel"/>
              <a:cs typeface="Corbel"/>
            </a:endParaRPr>
          </a:p>
          <a:p>
            <a:pPr>
              <a:spcBef>
                <a:spcPts val="1200"/>
              </a:spcBef>
            </a:pPr>
            <a:r>
              <a:rPr lang="en-US" sz="3200" b="1" dirty="0">
                <a:solidFill>
                  <a:srgbClr val="219184"/>
                </a:solidFill>
                <a:latin typeface="Corbel"/>
                <a:cs typeface="Corbel"/>
              </a:rPr>
              <a:t>Follow us on Twitter</a:t>
            </a:r>
            <a:br>
              <a:rPr lang="en-US" sz="3200" dirty="0">
                <a:solidFill>
                  <a:srgbClr val="339966"/>
                </a:solidFill>
                <a:latin typeface="Corbel"/>
                <a:cs typeface="Corbel"/>
              </a:rPr>
            </a:br>
            <a:r>
              <a:rPr lang="en-US" sz="3200" dirty="0">
                <a:solidFill>
                  <a:srgbClr val="FFFFFF"/>
                </a:solidFill>
                <a:latin typeface="Corbel"/>
                <a:cs typeface="Corbel"/>
                <a:hlinkClick r:id="rId3" tooltip="https://twitter.com/ideadatacenter"/>
              </a:rPr>
              <a:t>https://twitter.com/ideadatacenter</a:t>
            </a:r>
            <a:endParaRPr lang="en-US" sz="3200" dirty="0">
              <a:solidFill>
                <a:srgbClr val="FFFFFF"/>
              </a:solidFill>
              <a:latin typeface="Corbel"/>
              <a:cs typeface="Corbel"/>
            </a:endParaRPr>
          </a:p>
        </p:txBody>
      </p:sp>
      <p:pic>
        <p:nvPicPr>
          <p:cNvPr id="5" name="Picture 4" descr="Twitter_logo_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p:cNvPicPr>
            <a:picLocks noChangeAspect="1"/>
          </p:cNvPicPr>
          <p:nvPr/>
        </p:nvPicPr>
        <p:blipFill>
          <a:blip r:embed="rId5"/>
          <a:stretch>
            <a:fillRect/>
          </a:stretch>
        </p:blipFill>
        <p:spPr>
          <a:xfrm>
            <a:off x="1143000" y="2216386"/>
            <a:ext cx="534770" cy="257101"/>
          </a:xfrm>
          <a:prstGeom prst="rect">
            <a:avLst/>
          </a:prstGeom>
        </p:spPr>
      </p:pic>
    </p:spTree>
    <p:extLst>
      <p:ext uri="{BB962C8B-B14F-4D97-AF65-F5344CB8AC3E}">
        <p14:creationId xmlns:p14="http://schemas.microsoft.com/office/powerpoint/2010/main" val="13228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from the U.S. Department of Education, #H373Y130002. However,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the contents do not necessarily represent the policy of the Department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of Education, and you should not assume endorsement by the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Federal Government. </a:t>
            </a: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Project Officers: Richelle Davis and Meredith </a:t>
            </a:r>
            <a:r>
              <a:rPr lang="en-US" sz="2000">
                <a:solidFill>
                  <a:schemeClr val="bg1"/>
                </a:solidFill>
                <a:latin typeface="Arial" panose="020B0604020202020204" pitchFamily="34" charset="0"/>
                <a:cs typeface="Arial" panose="020B0604020202020204" pitchFamily="34" charset="0"/>
              </a:rPr>
              <a:t>Miceli</a:t>
            </a:r>
            <a:r>
              <a:rPr lang="en-US" sz="2000">
                <a:latin typeface="Arial" panose="020B0604020202020204" pitchFamily="34" charset="0"/>
                <a:cs typeface="Arial" panose="020B0604020202020204" pitchFamily="34" charset="0"/>
              </a:rPr>
              <a:t>Miceli</a:t>
            </a:r>
            <a:r>
              <a:rPr lang="en-US" sz="2000" dirty="0">
                <a:latin typeface="Arial" panose="020B0604020202020204" pitchFamily="34" charset="0"/>
                <a:cs typeface="Arial" panose="020B0604020202020204" pitchFamily="34" charset="0"/>
              </a:rPr>
              <a:t> </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a:solidFill>
                  <a:schemeClr val="bg1"/>
                </a:solidFill>
                <a:latin typeface="Arial" panose="020B0604020202020204" pitchFamily="34" charset="0"/>
                <a:cs typeface="Arial" panose="020B0604020202020204" pitchFamily="34" charset="0"/>
              </a:rPr>
              <a:t>Project 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logos for the U.S. Office of Special Education Programs, U.S. department of Education, and the TA&amp;D network."/>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2211141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932943-2CBA-4412-84D9-C7C4EE8C29BC}"/>
              </a:ext>
            </a:extLst>
          </p:cNvPr>
          <p:cNvPicPr>
            <a:picLocks noGrp="1" noChangeAspect="1"/>
          </p:cNvPicPr>
          <p:nvPr>
            <p:ph idx="1"/>
          </p:nvPr>
        </p:nvPicPr>
        <p:blipFill>
          <a:blip r:embed="rId2"/>
          <a:stretch>
            <a:fillRect/>
          </a:stretch>
        </p:blipFill>
        <p:spPr>
          <a:xfrm>
            <a:off x="2139519" y="641291"/>
            <a:ext cx="3885044" cy="5095140"/>
          </a:xfrm>
          <a:prstGeom prst="rect">
            <a:avLst/>
          </a:prstGeom>
        </p:spPr>
      </p:pic>
    </p:spTree>
    <p:extLst>
      <p:ext uri="{BB962C8B-B14F-4D97-AF65-F5344CB8AC3E}">
        <p14:creationId xmlns:p14="http://schemas.microsoft.com/office/powerpoint/2010/main" val="221454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the Root Cause</a:t>
            </a:r>
          </a:p>
        </p:txBody>
      </p:sp>
      <p:sp>
        <p:nvSpPr>
          <p:cNvPr id="3" name="Content Placeholder 2"/>
          <p:cNvSpPr>
            <a:spLocks noGrp="1"/>
          </p:cNvSpPr>
          <p:nvPr>
            <p:ph idx="1"/>
          </p:nvPr>
        </p:nvSpPr>
        <p:spPr/>
        <p:txBody>
          <a:bodyPr/>
          <a:lstStyle/>
          <a:p>
            <a:r>
              <a:rPr lang="en-US" dirty="0"/>
              <a:t>There are multiple ways to identify and address root cause</a:t>
            </a:r>
          </a:p>
          <a:p>
            <a:r>
              <a:rPr lang="en-US" dirty="0"/>
              <a:t>Success Gaps toolkit is designed to identify root causes of success gaps in education</a:t>
            </a:r>
          </a:p>
          <a:p>
            <a:r>
              <a:rPr lang="en-US" dirty="0"/>
              <a:t>BUT, the facilitator must guide the team to keep digging until you get to root cause</a:t>
            </a:r>
          </a:p>
          <a:p>
            <a:pPr lvl="1"/>
            <a:r>
              <a:rPr lang="en-US" dirty="0"/>
              <a:t>Don’t address the symptom, dig until you identify root cause</a:t>
            </a:r>
          </a:p>
        </p:txBody>
      </p:sp>
      <p:sp>
        <p:nvSpPr>
          <p:cNvPr id="4" name="Slide Number Placeholder 3"/>
          <p:cNvSpPr>
            <a:spLocks noGrp="1"/>
          </p:cNvSpPr>
          <p:nvPr>
            <p:ph type="sldNum" sz="quarter" idx="12"/>
          </p:nvPr>
        </p:nvSpPr>
        <p:spPr/>
        <p:txBody>
          <a:bodyPr/>
          <a:lstStyle/>
          <a:p>
            <a:fld id="{174E07D9-8248-4A0E-82EF-FE5AFD0363D2}" type="slidenum">
              <a:rPr lang="en-US" smtClean="0"/>
              <a:t>8</a:t>
            </a:fld>
            <a:endParaRPr lang="en-US" dirty="0"/>
          </a:p>
        </p:txBody>
      </p:sp>
    </p:spTree>
    <p:extLst>
      <p:ext uri="{BB962C8B-B14F-4D97-AF65-F5344CB8AC3E}">
        <p14:creationId xmlns:p14="http://schemas.microsoft.com/office/powerpoint/2010/main" val="387672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Whys</a:t>
            </a:r>
          </a:p>
        </p:txBody>
      </p:sp>
      <p:sp>
        <p:nvSpPr>
          <p:cNvPr id="3" name="Content Placeholder 2"/>
          <p:cNvSpPr>
            <a:spLocks noGrp="1"/>
          </p:cNvSpPr>
          <p:nvPr>
            <p:ph idx="1"/>
          </p:nvPr>
        </p:nvSpPr>
        <p:spPr/>
        <p:txBody>
          <a:bodyPr/>
          <a:lstStyle/>
          <a:p>
            <a:r>
              <a:rPr lang="en-US" dirty="0"/>
              <a:t>Success Gaps rubric is set up to use the five Whys as part of the guiding questions and evidence documentation</a:t>
            </a:r>
          </a:p>
          <a:p>
            <a:r>
              <a:rPr lang="en-US" dirty="0"/>
              <a:t>This is a technique that involves identifying a problem and asking why five times….think young children</a:t>
            </a:r>
          </a:p>
          <a:p>
            <a:pPr marL="0" indent="0">
              <a:buNone/>
            </a:pP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5574" y="4489330"/>
            <a:ext cx="1710192" cy="1352177"/>
          </a:xfrm>
          <a:prstGeom prst="rect">
            <a:avLst/>
          </a:prstGeom>
        </p:spPr>
      </p:pic>
      <p:sp>
        <p:nvSpPr>
          <p:cNvPr id="7" name="TextBox 6"/>
          <p:cNvSpPr txBox="1"/>
          <p:nvPr/>
        </p:nvSpPr>
        <p:spPr>
          <a:xfrm>
            <a:off x="5932210" y="4073830"/>
            <a:ext cx="885839" cy="300082"/>
          </a:xfrm>
          <a:prstGeom prst="rect">
            <a:avLst/>
          </a:prstGeom>
          <a:noFill/>
        </p:spPr>
        <p:txBody>
          <a:bodyPr wrap="square" rtlCol="0">
            <a:spAutoFit/>
          </a:bodyPr>
          <a:lstStyle/>
          <a:p>
            <a:r>
              <a:rPr lang="en-US" sz="1350" b="1" dirty="0">
                <a:ln w="22225">
                  <a:solidFill>
                    <a:schemeClr val="accent2"/>
                  </a:solidFill>
                  <a:prstDash val="solid"/>
                </a:ln>
                <a:solidFill>
                  <a:schemeClr val="accent2">
                    <a:lumMod val="40000"/>
                    <a:lumOff val="60000"/>
                  </a:schemeClr>
                </a:solidFill>
              </a:rPr>
              <a:t>WHY?</a:t>
            </a:r>
          </a:p>
        </p:txBody>
      </p:sp>
      <p:sp>
        <p:nvSpPr>
          <p:cNvPr id="8" name="TextBox 7"/>
          <p:cNvSpPr txBox="1"/>
          <p:nvPr/>
        </p:nvSpPr>
        <p:spPr>
          <a:xfrm>
            <a:off x="5102289" y="4212331"/>
            <a:ext cx="649582" cy="3231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500" b="1" dirty="0">
                <a:ln/>
                <a:solidFill>
                  <a:schemeClr val="accent3"/>
                </a:solidFill>
              </a:rPr>
              <a:t>Why?</a:t>
            </a:r>
          </a:p>
        </p:txBody>
      </p:sp>
      <p:sp>
        <p:nvSpPr>
          <p:cNvPr id="9" name="TextBox 8"/>
          <p:cNvSpPr txBox="1"/>
          <p:nvPr/>
        </p:nvSpPr>
        <p:spPr>
          <a:xfrm>
            <a:off x="5427077" y="4544054"/>
            <a:ext cx="1009233" cy="369332"/>
          </a:xfrm>
          <a:prstGeom prst="rect">
            <a:avLst/>
          </a:prstGeom>
          <a:noFill/>
        </p:spPr>
        <p:txBody>
          <a:bodyPr wrap="square" rtlCol="0">
            <a:spAutoFit/>
          </a:bodyPr>
          <a:lstStyle/>
          <a:p>
            <a:r>
              <a:rPr lang="en-US" dirty="0">
                <a:ln w="0"/>
                <a:effectLst>
                  <a:outerShdw blurRad="38100" dist="19050" dir="2700000" algn="tl" rotWithShape="0">
                    <a:schemeClr val="dk1">
                      <a:alpha val="40000"/>
                    </a:schemeClr>
                  </a:outerShdw>
                </a:effectLst>
              </a:rPr>
              <a:t>Why?</a:t>
            </a:r>
          </a:p>
        </p:txBody>
      </p:sp>
      <p:sp>
        <p:nvSpPr>
          <p:cNvPr id="10" name="TextBox 9"/>
          <p:cNvSpPr txBox="1"/>
          <p:nvPr/>
        </p:nvSpPr>
        <p:spPr>
          <a:xfrm>
            <a:off x="4453303" y="4590220"/>
            <a:ext cx="1217395" cy="415498"/>
          </a:xfrm>
          <a:prstGeom prst="rect">
            <a:avLst/>
          </a:prstGeom>
          <a:noFill/>
        </p:spPr>
        <p:txBody>
          <a:bodyPr wrap="square" rtlCol="0">
            <a:spAutoFit/>
          </a:bodyPr>
          <a:lstStyle/>
          <a:p>
            <a:r>
              <a:rPr lang="en-US"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a:t>
            </a:r>
          </a:p>
        </p:txBody>
      </p:sp>
      <p:sp>
        <p:nvSpPr>
          <p:cNvPr id="11" name="TextBox 10"/>
          <p:cNvSpPr txBox="1"/>
          <p:nvPr/>
        </p:nvSpPr>
        <p:spPr>
          <a:xfrm>
            <a:off x="4139955" y="5074786"/>
            <a:ext cx="1381956"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WHY???</a:t>
            </a:r>
          </a:p>
        </p:txBody>
      </p:sp>
    </p:spTree>
    <p:extLst>
      <p:ext uri="{BB962C8B-B14F-4D97-AF65-F5344CB8AC3E}">
        <p14:creationId xmlns:p14="http://schemas.microsoft.com/office/powerpoint/2010/main" val="466199070"/>
      </p:ext>
    </p:extLst>
  </p:cSld>
  <p:clrMapOvr>
    <a:masterClrMapping/>
  </p:clrMapOvr>
</p:sld>
</file>

<file path=ppt/theme/theme1.xml><?xml version="1.0" encoding="utf-8"?>
<a:theme xmlns:a="http://schemas.openxmlformats.org/drawingml/2006/main" name="idc_template_7-2015 (1)">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 (1)</Template>
  <TotalTime>6779</TotalTime>
  <Words>3548</Words>
  <Application>Microsoft Office PowerPoint</Application>
  <PresentationFormat>On-screen Show (4:3)</PresentationFormat>
  <Paragraphs>463</Paragraphs>
  <Slides>64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Corbel</vt:lpstr>
      <vt:lpstr>Wingdings</vt:lpstr>
      <vt:lpstr>idc_template_7-2015 (1)</vt:lpstr>
      <vt:lpstr>Thinking About Root Cause</vt:lpstr>
      <vt:lpstr>Why root cause?</vt:lpstr>
      <vt:lpstr>Root cause analysis…</vt:lpstr>
      <vt:lpstr>When is a cause the ROOT cause?</vt:lpstr>
      <vt:lpstr>PowerPoint Presentation</vt:lpstr>
      <vt:lpstr>Others signs you have dug deep enough:</vt:lpstr>
      <vt:lpstr>PowerPoint Presentation</vt:lpstr>
      <vt:lpstr>Getting to the Root Cause</vt:lpstr>
      <vt:lpstr>The 5 Whys</vt:lpstr>
      <vt:lpstr>PowerPoint Presentation</vt:lpstr>
      <vt:lpstr>PowerPoint Presentation</vt:lpstr>
      <vt:lpstr>PowerPoint Presentation</vt:lpstr>
      <vt:lpstr>PowerPoint Presentation</vt:lpstr>
      <vt:lpstr>Data mining – observations/reactions</vt:lpstr>
      <vt:lpstr>Data mining - interpretations</vt:lpstr>
      <vt:lpstr>Data mining - Implications</vt:lpstr>
      <vt:lpstr>Addressing Success Gaps in Arkansas</vt:lpstr>
      <vt:lpstr>Meeting Norms</vt:lpstr>
      <vt:lpstr>Team Work</vt:lpstr>
      <vt:lpstr>Why Equity, Inclusion and Opportunity:  Addressing Success Gaps?</vt:lpstr>
      <vt:lpstr>Is educational equity really an issue?</vt:lpstr>
      <vt:lpstr>PowerPoint Presentation</vt:lpstr>
      <vt:lpstr>PowerPoint Presentation</vt:lpstr>
      <vt:lpstr>2013-14 CRDC: Preschool Discipline</vt:lpstr>
      <vt:lpstr>Arkansas – IDEA Discipline Data 2015-2016</vt:lpstr>
      <vt:lpstr>PowerPoint Presentation</vt:lpstr>
      <vt:lpstr>Do Black Students Misbehave More? . Of 32 infractions, only 8 significant differences</vt:lpstr>
      <vt:lpstr>What is a success gap?</vt:lpstr>
      <vt:lpstr>What are the results of success gaps?</vt:lpstr>
      <vt:lpstr>To address success gaps…</vt:lpstr>
      <vt:lpstr>How to Address Success Gaps</vt:lpstr>
      <vt:lpstr>Who should be on our district team?</vt:lpstr>
      <vt:lpstr>PowerPoint Presentation</vt:lpstr>
      <vt:lpstr>Arkansas School District Data Resources</vt:lpstr>
      <vt:lpstr>Investigate the root causes of your success gaps</vt:lpstr>
      <vt:lpstr>Data-Based Decision Making</vt:lpstr>
      <vt:lpstr>Cultural Responsiveness</vt:lpstr>
      <vt:lpstr>Core Instructional Program</vt:lpstr>
      <vt:lpstr>Assessment</vt:lpstr>
      <vt:lpstr>Evidence-Based Interventions  and Supports</vt:lpstr>
      <vt:lpstr>Rubric Organization</vt:lpstr>
      <vt:lpstr>Data-based Decision Making</vt:lpstr>
      <vt:lpstr>Team Discussion</vt:lpstr>
      <vt:lpstr>Cultural Responsiveness</vt:lpstr>
      <vt:lpstr>Team Discussion</vt:lpstr>
      <vt:lpstr>PowerPoint Presentation</vt:lpstr>
      <vt:lpstr>Other sections of the rubric</vt:lpstr>
      <vt:lpstr>Other sections of the rubric</vt:lpstr>
      <vt:lpstr>Other sections of the rubric</vt:lpstr>
      <vt:lpstr>Team Discussion</vt:lpstr>
      <vt:lpstr>Planning the next steps</vt:lpstr>
      <vt:lpstr>Arkansas Self-Assessment of District Policies, Procedures and Practices </vt:lpstr>
      <vt:lpstr>Arkansas Self-Assessment of District Policies, Procedures and Practices </vt:lpstr>
      <vt:lpstr>Arkansas Self-Assessment of District Policies, Procedures and Practices </vt:lpstr>
      <vt:lpstr>Arkansas Self-Assessment of District Policies, Procedures and Practices </vt:lpstr>
      <vt:lpstr>Arkansas Self-Assessment of District Policies, Procedures and Practices </vt:lpstr>
      <vt:lpstr>Arkansas Self-Assessment of District Policies, Procedures and Practices </vt:lpstr>
      <vt:lpstr>PowerPoint Presentation</vt:lpstr>
      <vt:lpstr>Wrap-up</vt:lpstr>
      <vt:lpstr>Further Resources</vt:lpstr>
      <vt:lpstr>Resources for cultural responsiveness</vt:lpstr>
      <vt:lpstr>PowerPoint Presentation</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O'Hara</dc:creator>
  <cp:lastModifiedBy>Nancy O'Hara</cp:lastModifiedBy>
  <cp:revision>87</cp:revision>
  <dcterms:created xsi:type="dcterms:W3CDTF">2016-02-08T21:02:54Z</dcterms:created>
  <dcterms:modified xsi:type="dcterms:W3CDTF">2018-03-29T00:43:18Z</dcterms:modified>
</cp:coreProperties>
</file>